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360" r:id="rId4"/>
    <p:sldId id="386" r:id="rId5"/>
    <p:sldId id="361" r:id="rId6"/>
    <p:sldId id="363" r:id="rId7"/>
    <p:sldId id="364" r:id="rId8"/>
    <p:sldId id="387" r:id="rId9"/>
    <p:sldId id="383" r:id="rId10"/>
    <p:sldId id="384" r:id="rId11"/>
    <p:sldId id="385" r:id="rId12"/>
    <p:sldId id="366" r:id="rId13"/>
    <p:sldId id="388" r:id="rId14"/>
    <p:sldId id="371" r:id="rId15"/>
    <p:sldId id="378" r:id="rId16"/>
    <p:sldId id="370" r:id="rId17"/>
    <p:sldId id="369" r:id="rId18"/>
    <p:sldId id="367" r:id="rId19"/>
    <p:sldId id="372" r:id="rId20"/>
    <p:sldId id="379" r:id="rId21"/>
    <p:sldId id="390" r:id="rId22"/>
    <p:sldId id="285" r:id="rId23"/>
    <p:sldId id="381" r:id="rId2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1D2"/>
    <a:srgbClr val="FED133"/>
    <a:srgbClr val="475C75"/>
    <a:srgbClr val="394555"/>
    <a:srgbClr val="FEB41E"/>
    <a:srgbClr val="FFE187"/>
    <a:srgbClr val="FFD75E"/>
    <a:srgbClr val="FFC80C"/>
    <a:srgbClr val="FECC06"/>
    <a:srgbClr val="CF2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9" autoAdjust="0"/>
    <p:restoredTop sz="94664" autoAdjust="0"/>
  </p:normalViewPr>
  <p:slideViewPr>
    <p:cSldViewPr snapToGrid="0">
      <p:cViewPr varScale="1">
        <p:scale>
          <a:sx n="131" d="100"/>
          <a:sy n="131" d="100"/>
        </p:scale>
        <p:origin x="200" y="184"/>
      </p:cViewPr>
      <p:guideLst>
        <p:guide pos="3863"/>
        <p:guide orient="horz"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57798918297266"/>
          <c:y val="4.3979604812388634E-2"/>
          <c:w val="0.63406314053114299"/>
          <c:h val="0.90054346691131204"/>
        </c:manualLayout>
      </c:layout>
      <c:lineChart>
        <c:grouping val="standard"/>
        <c:varyColors val="0"/>
        <c:ser>
          <c:idx val="0"/>
          <c:order val="0"/>
          <c:tx>
            <c:v>Production</c:v>
          </c:tx>
          <c:spPr>
            <a:ln w="28575" cap="rnd">
              <a:solidFill>
                <a:srgbClr val="8ED1D2"/>
              </a:solidFill>
              <a:round/>
            </a:ln>
            <a:effectLst/>
          </c:spPr>
          <c:marker>
            <c:symbol val="none"/>
          </c:marker>
          <c:cat>
            <c:numRef>
              <c:f>Pecos!$U$82:$U$130</c:f>
              <c:numCache>
                <c:formatCode>mmm\-yy</c:formatCode>
                <c:ptCount val="49"/>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numCache>
            </c:numRef>
          </c:cat>
          <c:val>
            <c:numRef>
              <c:f>Pecos!$V$82:$V$130</c:f>
              <c:numCache>
                <c:formatCode>0</c:formatCode>
                <c:ptCount val="49"/>
                <c:pt idx="0">
                  <c:v>4868.4837651077314</c:v>
                </c:pt>
                <c:pt idx="1">
                  <c:v>7311.4332185111534</c:v>
                </c:pt>
                <c:pt idx="2">
                  <c:v>10743.399701703</c:v>
                </c:pt>
                <c:pt idx="3">
                  <c:v>13481.356524081481</c:v>
                </c:pt>
                <c:pt idx="4">
                  <c:v>16746.119328592449</c:v>
                </c:pt>
                <c:pt idx="5">
                  <c:v>19107.358163472989</c:v>
                </c:pt>
                <c:pt idx="6">
                  <c:v>22491.910831224199</c:v>
                </c:pt>
                <c:pt idx="7">
                  <c:v>25363.733244666098</c:v>
                </c:pt>
                <c:pt idx="8">
                  <c:v>27291.474661310102</c:v>
                </c:pt>
                <c:pt idx="9">
                  <c:v>30846.251372290099</c:v>
                </c:pt>
                <c:pt idx="10">
                  <c:v>32578.04618026191</c:v>
                </c:pt>
                <c:pt idx="11">
                  <c:v>36243.149697889959</c:v>
                </c:pt>
                <c:pt idx="12">
                  <c:v>38938.885805063437</c:v>
                </c:pt>
                <c:pt idx="13">
                  <c:v>46076.417644279922</c:v>
                </c:pt>
                <c:pt idx="14">
                  <c:v>53176.033209116511</c:v>
                </c:pt>
                <c:pt idx="15">
                  <c:v>53999.791946971091</c:v>
                </c:pt>
                <c:pt idx="16">
                  <c:v>67408.915775495712</c:v>
                </c:pt>
                <c:pt idx="17">
                  <c:v>67507.980432490105</c:v>
                </c:pt>
                <c:pt idx="18">
                  <c:v>71891.25747196516</c:v>
                </c:pt>
                <c:pt idx="19">
                  <c:v>83448.466935756951</c:v>
                </c:pt>
                <c:pt idx="20">
                  <c:v>82790.015874952369</c:v>
                </c:pt>
                <c:pt idx="21">
                  <c:v>87489.452835956181</c:v>
                </c:pt>
                <c:pt idx="22">
                  <c:v>95702.856575007361</c:v>
                </c:pt>
                <c:pt idx="23">
                  <c:v>100669.650180714</c:v>
                </c:pt>
                <c:pt idx="24">
                  <c:v>114948.469189964</c:v>
                </c:pt>
                <c:pt idx="25">
                  <c:v>120779.6281691015</c:v>
                </c:pt>
                <c:pt idx="26">
                  <c:v>142823.6834477667</c:v>
                </c:pt>
                <c:pt idx="27">
                  <c:v>151604.94363066909</c:v>
                </c:pt>
                <c:pt idx="28">
                  <c:v>170123.138740505</c:v>
                </c:pt>
                <c:pt idx="29">
                  <c:v>177648.9935465444</c:v>
                </c:pt>
                <c:pt idx="30">
                  <c:v>196700.14144595101</c:v>
                </c:pt>
                <c:pt idx="31">
                  <c:v>209789.0039858837</c:v>
                </c:pt>
                <c:pt idx="32">
                  <c:v>215527.4213465745</c:v>
                </c:pt>
                <c:pt idx="33">
                  <c:v>235350.52805697371</c:v>
                </c:pt>
                <c:pt idx="34">
                  <c:v>239995.06429950701</c:v>
                </c:pt>
                <c:pt idx="35">
                  <c:v>260322.15732402369</c:v>
                </c:pt>
                <c:pt idx="36">
                  <c:v>272599.59936407412</c:v>
                </c:pt>
                <c:pt idx="37">
                  <c:v>257254.88168899901</c:v>
                </c:pt>
                <c:pt idx="38">
                  <c:v>296532.80448454787</c:v>
                </c:pt>
                <c:pt idx="39">
                  <c:v>298513.37829735602</c:v>
                </c:pt>
                <c:pt idx="40">
                  <c:v>320041.25720443431</c:v>
                </c:pt>
                <c:pt idx="41">
                  <c:v>320907.00205439451</c:v>
                </c:pt>
                <c:pt idx="42">
                  <c:v>342893.89304783882</c:v>
                </c:pt>
                <c:pt idx="43">
                  <c:v>354146.27463733318</c:v>
                </c:pt>
                <c:pt idx="44">
                  <c:v>353475.90023985709</c:v>
                </c:pt>
                <c:pt idx="45">
                  <c:v>376126.54178640939</c:v>
                </c:pt>
                <c:pt idx="46">
                  <c:v>374512.9754913607</c:v>
                </c:pt>
                <c:pt idx="47">
                  <c:v>397596.94136684202</c:v>
                </c:pt>
                <c:pt idx="48">
                  <c:v>408154.3044781115</c:v>
                </c:pt>
              </c:numCache>
            </c:numRef>
          </c:val>
          <c:smooth val="0"/>
          <c:extLst>
            <c:ext xmlns:c16="http://schemas.microsoft.com/office/drawing/2014/chart" uri="{C3380CC4-5D6E-409C-BE32-E72D297353CC}">
              <c16:uniqueId val="{00000000-C97A-46AB-8F6A-525FFDE56862}"/>
            </c:ext>
          </c:extLst>
        </c:ser>
        <c:dLbls>
          <c:showLegendKey val="0"/>
          <c:showVal val="0"/>
          <c:showCatName val="0"/>
          <c:showSerName val="0"/>
          <c:showPercent val="0"/>
          <c:showBubbleSize val="0"/>
        </c:dLbls>
        <c:marker val="1"/>
        <c:smooth val="0"/>
        <c:axId val="2146362256"/>
        <c:axId val="2146413504"/>
      </c:lineChart>
      <c:lineChart>
        <c:grouping val="standard"/>
        <c:varyColors val="0"/>
        <c:ser>
          <c:idx val="1"/>
          <c:order val="1"/>
          <c:tx>
            <c:v>Number of Wells</c:v>
          </c:tx>
          <c:spPr>
            <a:ln w="28575" cap="rnd">
              <a:solidFill>
                <a:srgbClr val="8ED1D2"/>
              </a:solidFill>
              <a:round/>
            </a:ln>
            <a:effectLst/>
          </c:spPr>
          <c:marker>
            <c:symbol val="none"/>
          </c:marker>
          <c:cat>
            <c:numRef>
              <c:f>Pecos!$U$82:$U$130</c:f>
              <c:numCache>
                <c:formatCode>mmm\-yy</c:formatCode>
                <c:ptCount val="49"/>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numCache>
            </c:numRef>
          </c:cat>
          <c:val>
            <c:numRef>
              <c:f>Pecos!$Y$82:$Y$130</c:f>
              <c:numCache>
                <c:formatCode>#,##0</c:formatCode>
                <c:ptCount val="49"/>
                <c:pt idx="0">
                  <c:v>15</c:v>
                </c:pt>
                <c:pt idx="1">
                  <c:v>17</c:v>
                </c:pt>
                <c:pt idx="2">
                  <c:v>19</c:v>
                </c:pt>
                <c:pt idx="3">
                  <c:v>21</c:v>
                </c:pt>
                <c:pt idx="4">
                  <c:v>23</c:v>
                </c:pt>
                <c:pt idx="5">
                  <c:v>25</c:v>
                </c:pt>
                <c:pt idx="6">
                  <c:v>27</c:v>
                </c:pt>
                <c:pt idx="7">
                  <c:v>29</c:v>
                </c:pt>
                <c:pt idx="8">
                  <c:v>31</c:v>
                </c:pt>
                <c:pt idx="9">
                  <c:v>33</c:v>
                </c:pt>
                <c:pt idx="10">
                  <c:v>35</c:v>
                </c:pt>
                <c:pt idx="11">
                  <c:v>37</c:v>
                </c:pt>
                <c:pt idx="12">
                  <c:v>39</c:v>
                </c:pt>
                <c:pt idx="13">
                  <c:v>41</c:v>
                </c:pt>
                <c:pt idx="14">
                  <c:v>44</c:v>
                </c:pt>
                <c:pt idx="15">
                  <c:v>46</c:v>
                </c:pt>
                <c:pt idx="16">
                  <c:v>48</c:v>
                </c:pt>
                <c:pt idx="17">
                  <c:v>51</c:v>
                </c:pt>
                <c:pt idx="18">
                  <c:v>53</c:v>
                </c:pt>
                <c:pt idx="19">
                  <c:v>55</c:v>
                </c:pt>
                <c:pt idx="20">
                  <c:v>58</c:v>
                </c:pt>
                <c:pt idx="21">
                  <c:v>60</c:v>
                </c:pt>
                <c:pt idx="22">
                  <c:v>62</c:v>
                </c:pt>
                <c:pt idx="23">
                  <c:v>65</c:v>
                </c:pt>
                <c:pt idx="24">
                  <c:v>67</c:v>
                </c:pt>
                <c:pt idx="25">
                  <c:v>72</c:v>
                </c:pt>
                <c:pt idx="26">
                  <c:v>77</c:v>
                </c:pt>
                <c:pt idx="27">
                  <c:v>82</c:v>
                </c:pt>
                <c:pt idx="28">
                  <c:v>87</c:v>
                </c:pt>
                <c:pt idx="29">
                  <c:v>92</c:v>
                </c:pt>
                <c:pt idx="30">
                  <c:v>97</c:v>
                </c:pt>
                <c:pt idx="31">
                  <c:v>102</c:v>
                </c:pt>
                <c:pt idx="32">
                  <c:v>107</c:v>
                </c:pt>
                <c:pt idx="33">
                  <c:v>112</c:v>
                </c:pt>
                <c:pt idx="34">
                  <c:v>117</c:v>
                </c:pt>
                <c:pt idx="35">
                  <c:v>122</c:v>
                </c:pt>
                <c:pt idx="36">
                  <c:v>127</c:v>
                </c:pt>
                <c:pt idx="37">
                  <c:v>132</c:v>
                </c:pt>
                <c:pt idx="38">
                  <c:v>137</c:v>
                </c:pt>
                <c:pt idx="39">
                  <c:v>142</c:v>
                </c:pt>
                <c:pt idx="40">
                  <c:v>147</c:v>
                </c:pt>
                <c:pt idx="41">
                  <c:v>152</c:v>
                </c:pt>
                <c:pt idx="42">
                  <c:v>157</c:v>
                </c:pt>
                <c:pt idx="43">
                  <c:v>162</c:v>
                </c:pt>
                <c:pt idx="44">
                  <c:v>167</c:v>
                </c:pt>
                <c:pt idx="45">
                  <c:v>172</c:v>
                </c:pt>
                <c:pt idx="46">
                  <c:v>177</c:v>
                </c:pt>
                <c:pt idx="47">
                  <c:v>182</c:v>
                </c:pt>
                <c:pt idx="48">
                  <c:v>187</c:v>
                </c:pt>
              </c:numCache>
            </c:numRef>
          </c:val>
          <c:smooth val="0"/>
          <c:extLst>
            <c:ext xmlns:c16="http://schemas.microsoft.com/office/drawing/2014/chart" uri="{C3380CC4-5D6E-409C-BE32-E72D297353CC}">
              <c16:uniqueId val="{00000001-C97A-46AB-8F6A-525FFDE56862}"/>
            </c:ext>
          </c:extLst>
        </c:ser>
        <c:dLbls>
          <c:showLegendKey val="0"/>
          <c:showVal val="0"/>
          <c:showCatName val="0"/>
          <c:showSerName val="0"/>
          <c:showPercent val="0"/>
          <c:showBubbleSize val="0"/>
        </c:dLbls>
        <c:marker val="1"/>
        <c:smooth val="0"/>
        <c:axId val="-2067010320"/>
        <c:axId val="2145434768"/>
      </c:lineChart>
      <c:dateAx>
        <c:axId val="2146362256"/>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46413504"/>
        <c:crosses val="autoZero"/>
        <c:auto val="1"/>
        <c:lblOffset val="100"/>
        <c:baseTimeUnit val="months"/>
        <c:majorUnit val="6"/>
        <c:majorTimeUnit val="months"/>
      </c:dateAx>
      <c:valAx>
        <c:axId val="2146413504"/>
        <c:scaling>
          <c:orientation val="minMax"/>
          <c:max val="450000"/>
          <c:min val="0"/>
        </c:scaling>
        <c:delete val="1"/>
        <c:axPos val="l"/>
        <c:numFmt formatCode="#,##0" sourceLinked="0"/>
        <c:majorTickMark val="none"/>
        <c:minorTickMark val="none"/>
        <c:tickLblPos val="nextTo"/>
        <c:crossAx val="2146362256"/>
        <c:crosses val="autoZero"/>
        <c:crossBetween val="between"/>
        <c:majorUnit val="50000"/>
      </c:valAx>
      <c:valAx>
        <c:axId val="2145434768"/>
        <c:scaling>
          <c:orientation val="minMax"/>
          <c:max val="250"/>
        </c:scaling>
        <c:delete val="0"/>
        <c:axPos val="r"/>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aseline="0" dirty="0">
                    <a:solidFill>
                      <a:schemeClr val="tx1"/>
                    </a:solidFill>
                  </a:rPr>
                  <a:t>Number of Wells</a:t>
                </a:r>
                <a:endParaRPr lang="en-US" sz="1100" dirty="0">
                  <a:solidFill>
                    <a:schemeClr val="tx1"/>
                  </a:solidFill>
                </a:endParaRPr>
              </a:p>
            </c:rich>
          </c:tx>
          <c:layout>
            <c:manualLayout>
              <c:xMode val="edge"/>
              <c:yMode val="edge"/>
              <c:x val="0.94268200116003686"/>
              <c:y val="0.3618756146805431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67010320"/>
        <c:crosses val="max"/>
        <c:crossBetween val="between"/>
      </c:valAx>
      <c:dateAx>
        <c:axId val="-2067010320"/>
        <c:scaling>
          <c:orientation val="minMax"/>
        </c:scaling>
        <c:delete val="1"/>
        <c:axPos val="b"/>
        <c:numFmt formatCode="mmm\-yy" sourceLinked="1"/>
        <c:majorTickMark val="out"/>
        <c:minorTickMark val="none"/>
        <c:tickLblPos val="nextTo"/>
        <c:crossAx val="2145434768"/>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A5201-2C5A-4418-B383-7D1398FB759A}" type="datetimeFigureOut">
              <a:rPr lang="id-ID" smtClean="0"/>
              <a:t>02/12/18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AB690-E535-45CF-9793-7D67099CA752}" type="slidenum">
              <a:rPr lang="id-ID" smtClean="0"/>
              <a:t>‹#›</a:t>
            </a:fld>
            <a:endParaRPr lang="id-ID"/>
          </a:p>
        </p:txBody>
      </p:sp>
    </p:spTree>
    <p:extLst>
      <p:ext uri="{BB962C8B-B14F-4D97-AF65-F5344CB8AC3E}">
        <p14:creationId xmlns:p14="http://schemas.microsoft.com/office/powerpoint/2010/main" val="60622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tTriangle">
            <a:avLst/>
          </a:prstGeom>
        </p:spPr>
        <p:txBody>
          <a:bodyPr/>
          <a:lstStyle>
            <a:lvl1pPr>
              <a:defRPr sz="1600"/>
            </a:lvl1pPr>
          </a:lstStyle>
          <a:p>
            <a:endParaRPr lang="id-ID"/>
          </a:p>
        </p:txBody>
      </p:sp>
    </p:spTree>
    <p:extLst>
      <p:ext uri="{BB962C8B-B14F-4D97-AF65-F5344CB8AC3E}">
        <p14:creationId xmlns:p14="http://schemas.microsoft.com/office/powerpoint/2010/main" val="494102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7519634" y="1934070"/>
            <a:ext cx="3584971" cy="3410941"/>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56200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0" y="3606800"/>
            <a:ext cx="12192000" cy="2794001"/>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75725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5384800" cy="6858000"/>
          </a:xfrm>
          <a:prstGeom prst="rect">
            <a:avLst/>
          </a:prstGeom>
        </p:spPr>
        <p:txBody>
          <a:bodyPr/>
          <a:lstStyle>
            <a:lvl1pPr>
              <a:defRPr sz="1600"/>
            </a:lvl1pPr>
          </a:lstStyle>
          <a:p>
            <a:endParaRPr lang="id-ID"/>
          </a:p>
        </p:txBody>
      </p:sp>
      <p:sp>
        <p:nvSpPr>
          <p:cNvPr id="6" name="Right Triangle 5"/>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214530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6" presetClass="entr" presetSubtype="42"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barn(out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3695700" cy="6858000"/>
          </a:xfrm>
          <a:prstGeom prst="rect">
            <a:avLst/>
          </a:prstGeom>
        </p:spPr>
        <p:txBody>
          <a:bodyPr/>
          <a:lstStyle>
            <a:lvl1pPr>
              <a:defRPr sz="1600"/>
            </a:lvl1pPr>
          </a:lstStyle>
          <a:p>
            <a:endParaRPr lang="id-ID"/>
          </a:p>
        </p:txBody>
      </p:sp>
      <p:sp>
        <p:nvSpPr>
          <p:cNvPr id="6" name="Right Triangle 5"/>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774400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656589" y="2336800"/>
            <a:ext cx="3407968" cy="3503511"/>
          </a:xfrm>
          <a:custGeom>
            <a:avLst/>
            <a:gdLst>
              <a:gd name="connsiteX0" fmla="*/ 0 w 3584971"/>
              <a:gd name="connsiteY0" fmla="*/ 0 h 3410941"/>
              <a:gd name="connsiteX1" fmla="*/ 3584971 w 3584971"/>
              <a:gd name="connsiteY1" fmla="*/ 0 h 3410941"/>
              <a:gd name="connsiteX2" fmla="*/ 3584971 w 3584971"/>
              <a:gd name="connsiteY2" fmla="*/ 3410941 h 3410941"/>
              <a:gd name="connsiteX3" fmla="*/ 0 w 3584971"/>
              <a:gd name="connsiteY3" fmla="*/ 3410941 h 3410941"/>
              <a:gd name="connsiteX4" fmla="*/ 0 w 3584971"/>
              <a:gd name="connsiteY4" fmla="*/ 0 h 3410941"/>
              <a:gd name="connsiteX0" fmla="*/ 0 w 3584971"/>
              <a:gd name="connsiteY0" fmla="*/ 723900 h 4134841"/>
              <a:gd name="connsiteX1" fmla="*/ 3216671 w 3584971"/>
              <a:gd name="connsiteY1" fmla="*/ 0 h 4134841"/>
              <a:gd name="connsiteX2" fmla="*/ 3584971 w 3584971"/>
              <a:gd name="connsiteY2" fmla="*/ 4134841 h 4134841"/>
              <a:gd name="connsiteX3" fmla="*/ 0 w 3584971"/>
              <a:gd name="connsiteY3" fmla="*/ 4134841 h 4134841"/>
              <a:gd name="connsiteX4" fmla="*/ 0 w 3584971"/>
              <a:gd name="connsiteY4" fmla="*/ 723900 h 4134841"/>
              <a:gd name="connsiteX0" fmla="*/ 0 w 4664471"/>
              <a:gd name="connsiteY0" fmla="*/ 723900 h 4134841"/>
              <a:gd name="connsiteX1" fmla="*/ 3216671 w 4664471"/>
              <a:gd name="connsiteY1" fmla="*/ 0 h 4134841"/>
              <a:gd name="connsiteX2" fmla="*/ 4664471 w 4664471"/>
              <a:gd name="connsiteY2" fmla="*/ 3855441 h 4134841"/>
              <a:gd name="connsiteX3" fmla="*/ 0 w 4664471"/>
              <a:gd name="connsiteY3" fmla="*/ 4134841 h 4134841"/>
              <a:gd name="connsiteX4" fmla="*/ 0 w 4664471"/>
              <a:gd name="connsiteY4" fmla="*/ 723900 h 4134841"/>
              <a:gd name="connsiteX0" fmla="*/ 0 w 4664471"/>
              <a:gd name="connsiteY0" fmla="*/ 723900 h 4719041"/>
              <a:gd name="connsiteX1" fmla="*/ 3216671 w 4664471"/>
              <a:gd name="connsiteY1" fmla="*/ 0 h 4719041"/>
              <a:gd name="connsiteX2" fmla="*/ 4664471 w 4664471"/>
              <a:gd name="connsiteY2" fmla="*/ 3855441 h 4719041"/>
              <a:gd name="connsiteX3" fmla="*/ 1206500 w 4664471"/>
              <a:gd name="connsiteY3" fmla="*/ 4719041 h 4719041"/>
              <a:gd name="connsiteX4" fmla="*/ 0 w 4664471"/>
              <a:gd name="connsiteY4" fmla="*/ 723900 h 4719041"/>
              <a:gd name="connsiteX0" fmla="*/ 0 w 4664471"/>
              <a:gd name="connsiteY0" fmla="*/ 723900 h 4795241"/>
              <a:gd name="connsiteX1" fmla="*/ 3216671 w 4664471"/>
              <a:gd name="connsiteY1" fmla="*/ 0 h 4795241"/>
              <a:gd name="connsiteX2" fmla="*/ 4664471 w 4664471"/>
              <a:gd name="connsiteY2" fmla="*/ 3855441 h 4795241"/>
              <a:gd name="connsiteX3" fmla="*/ 1219200 w 4664471"/>
              <a:gd name="connsiteY3" fmla="*/ 4795241 h 4795241"/>
              <a:gd name="connsiteX4" fmla="*/ 0 w 4664471"/>
              <a:gd name="connsiteY4" fmla="*/ 723900 h 479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471" h="4795241">
                <a:moveTo>
                  <a:pt x="0" y="723900"/>
                </a:moveTo>
                <a:lnTo>
                  <a:pt x="3216671" y="0"/>
                </a:lnTo>
                <a:lnTo>
                  <a:pt x="4664471" y="3855441"/>
                </a:lnTo>
                <a:lnTo>
                  <a:pt x="1219200" y="4795241"/>
                </a:lnTo>
                <a:lnTo>
                  <a:pt x="0" y="723900"/>
                </a:lnTo>
                <a:close/>
              </a:path>
            </a:pathLst>
          </a:custGeom>
          <a:effectLst>
            <a:outerShdw blurRad="50800" dist="38100" dir="8100000" algn="tr" rotWithShape="0">
              <a:prstClr val="black">
                <a:alpha val="40000"/>
              </a:prstClr>
            </a:outerShdw>
          </a:effectLst>
        </p:spPr>
        <p:txBody>
          <a:bodyPr/>
          <a:lstStyle>
            <a:lvl1pPr>
              <a:defRPr sz="1600"/>
            </a:lvl1pPr>
          </a:lstStyle>
          <a:p>
            <a:endParaRPr lang="id-ID"/>
          </a:p>
        </p:txBody>
      </p:sp>
      <p:sp>
        <p:nvSpPr>
          <p:cNvPr id="11" name="Picture Placeholder 7"/>
          <p:cNvSpPr>
            <a:spLocks noGrp="1"/>
          </p:cNvSpPr>
          <p:nvPr>
            <p:ph type="pic" sz="quarter" idx="11"/>
          </p:nvPr>
        </p:nvSpPr>
        <p:spPr>
          <a:xfrm>
            <a:off x="976967" y="1917700"/>
            <a:ext cx="3407968" cy="3503511"/>
          </a:xfrm>
          <a:custGeom>
            <a:avLst/>
            <a:gdLst>
              <a:gd name="connsiteX0" fmla="*/ 0 w 3584971"/>
              <a:gd name="connsiteY0" fmla="*/ 0 h 3410941"/>
              <a:gd name="connsiteX1" fmla="*/ 3584971 w 3584971"/>
              <a:gd name="connsiteY1" fmla="*/ 0 h 3410941"/>
              <a:gd name="connsiteX2" fmla="*/ 3584971 w 3584971"/>
              <a:gd name="connsiteY2" fmla="*/ 3410941 h 3410941"/>
              <a:gd name="connsiteX3" fmla="*/ 0 w 3584971"/>
              <a:gd name="connsiteY3" fmla="*/ 3410941 h 3410941"/>
              <a:gd name="connsiteX4" fmla="*/ 0 w 3584971"/>
              <a:gd name="connsiteY4" fmla="*/ 0 h 3410941"/>
              <a:gd name="connsiteX0" fmla="*/ 0 w 3584971"/>
              <a:gd name="connsiteY0" fmla="*/ 723900 h 4134841"/>
              <a:gd name="connsiteX1" fmla="*/ 3216671 w 3584971"/>
              <a:gd name="connsiteY1" fmla="*/ 0 h 4134841"/>
              <a:gd name="connsiteX2" fmla="*/ 3584971 w 3584971"/>
              <a:gd name="connsiteY2" fmla="*/ 4134841 h 4134841"/>
              <a:gd name="connsiteX3" fmla="*/ 0 w 3584971"/>
              <a:gd name="connsiteY3" fmla="*/ 4134841 h 4134841"/>
              <a:gd name="connsiteX4" fmla="*/ 0 w 3584971"/>
              <a:gd name="connsiteY4" fmla="*/ 723900 h 4134841"/>
              <a:gd name="connsiteX0" fmla="*/ 0 w 4664471"/>
              <a:gd name="connsiteY0" fmla="*/ 723900 h 4134841"/>
              <a:gd name="connsiteX1" fmla="*/ 3216671 w 4664471"/>
              <a:gd name="connsiteY1" fmla="*/ 0 h 4134841"/>
              <a:gd name="connsiteX2" fmla="*/ 4664471 w 4664471"/>
              <a:gd name="connsiteY2" fmla="*/ 3855441 h 4134841"/>
              <a:gd name="connsiteX3" fmla="*/ 0 w 4664471"/>
              <a:gd name="connsiteY3" fmla="*/ 4134841 h 4134841"/>
              <a:gd name="connsiteX4" fmla="*/ 0 w 4664471"/>
              <a:gd name="connsiteY4" fmla="*/ 723900 h 4134841"/>
              <a:gd name="connsiteX0" fmla="*/ 0 w 4664471"/>
              <a:gd name="connsiteY0" fmla="*/ 723900 h 4719041"/>
              <a:gd name="connsiteX1" fmla="*/ 3216671 w 4664471"/>
              <a:gd name="connsiteY1" fmla="*/ 0 h 4719041"/>
              <a:gd name="connsiteX2" fmla="*/ 4664471 w 4664471"/>
              <a:gd name="connsiteY2" fmla="*/ 3855441 h 4719041"/>
              <a:gd name="connsiteX3" fmla="*/ 1206500 w 4664471"/>
              <a:gd name="connsiteY3" fmla="*/ 4719041 h 4719041"/>
              <a:gd name="connsiteX4" fmla="*/ 0 w 4664471"/>
              <a:gd name="connsiteY4" fmla="*/ 723900 h 4719041"/>
              <a:gd name="connsiteX0" fmla="*/ 0 w 4664471"/>
              <a:gd name="connsiteY0" fmla="*/ 723900 h 4795241"/>
              <a:gd name="connsiteX1" fmla="*/ 3216671 w 4664471"/>
              <a:gd name="connsiteY1" fmla="*/ 0 h 4795241"/>
              <a:gd name="connsiteX2" fmla="*/ 4664471 w 4664471"/>
              <a:gd name="connsiteY2" fmla="*/ 3855441 h 4795241"/>
              <a:gd name="connsiteX3" fmla="*/ 1219200 w 4664471"/>
              <a:gd name="connsiteY3" fmla="*/ 4795241 h 4795241"/>
              <a:gd name="connsiteX4" fmla="*/ 0 w 4664471"/>
              <a:gd name="connsiteY4" fmla="*/ 723900 h 479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471" h="4795241">
                <a:moveTo>
                  <a:pt x="0" y="723900"/>
                </a:moveTo>
                <a:lnTo>
                  <a:pt x="3216671" y="0"/>
                </a:lnTo>
                <a:lnTo>
                  <a:pt x="4664471" y="3855441"/>
                </a:lnTo>
                <a:lnTo>
                  <a:pt x="1219200" y="4795241"/>
                </a:lnTo>
                <a:lnTo>
                  <a:pt x="0" y="723900"/>
                </a:lnTo>
                <a:close/>
              </a:path>
            </a:pathLst>
          </a:custGeom>
          <a:effectLst>
            <a:outerShdw blurRad="50800" dist="38100" dir="8100000" algn="tr" rotWithShape="0">
              <a:prstClr val="black">
                <a:alpha val="40000"/>
              </a:prstClr>
            </a:outerShdw>
          </a:effectLst>
        </p:spPr>
        <p:txBody>
          <a:bodyPr/>
          <a:lstStyle>
            <a:lvl1pPr>
              <a:defRPr sz="1600"/>
            </a:lvl1pPr>
          </a:lstStyle>
          <a:p>
            <a:endParaRPr lang="id-ID"/>
          </a:p>
        </p:txBody>
      </p:sp>
      <p:sp>
        <p:nvSpPr>
          <p:cNvPr id="12" name="Right Triangle 11"/>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4" name="Group 13"/>
          <p:cNvGrpSpPr/>
          <p:nvPr userDrawn="1"/>
        </p:nvGrpSpPr>
        <p:grpSpPr>
          <a:xfrm>
            <a:off x="0" y="6400801"/>
            <a:ext cx="12192000" cy="457200"/>
            <a:chOff x="0" y="6400801"/>
            <a:chExt cx="12192000" cy="457200"/>
          </a:xfrm>
        </p:grpSpPr>
        <p:sp>
          <p:nvSpPr>
            <p:cNvPr id="15" name="Rectangle 14"/>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7"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8" name="Freeform 17">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34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p:stCondLst>
                              <p:cond delay="1500"/>
                            </p:stCondLst>
                            <p:childTnLst>
                              <p:par>
                                <p:cTn id="17" presetID="2" presetClass="entr" presetSubtype="9"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6" fill="hold" grpId="0" nodeType="afterEffect" nodePh="1">
                                  <p:stCondLst>
                                    <p:cond delay="0"/>
                                  </p:stCondLst>
                                  <p:endCondLst>
                                    <p:cond evt="begin" delay="0">
                                      <p:tn val="22"/>
                                    </p:cond>
                                  </p:end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4090085" y="1667852"/>
            <a:ext cx="3993023" cy="2155022"/>
          </a:xfrm>
          <a:prstGeom prst="rect">
            <a:avLst/>
          </a:prstGeom>
        </p:spPr>
        <p:txBody>
          <a:bodyPr/>
          <a:lstStyle>
            <a:lvl1pPr>
              <a:defRPr sz="1600"/>
            </a:lvl1pPr>
          </a:lstStyle>
          <a:p>
            <a:endParaRPr lang="id-ID"/>
          </a:p>
        </p:txBody>
      </p:sp>
      <p:sp>
        <p:nvSpPr>
          <p:cNvPr id="11" name="Picture Placeholder 7"/>
          <p:cNvSpPr>
            <a:spLocks noGrp="1"/>
          </p:cNvSpPr>
          <p:nvPr>
            <p:ph type="pic" sz="quarter" idx="11"/>
          </p:nvPr>
        </p:nvSpPr>
        <p:spPr>
          <a:xfrm>
            <a:off x="15501" y="1667852"/>
            <a:ext cx="4074584" cy="2155022"/>
          </a:xfrm>
          <a:prstGeom prst="rect">
            <a:avLst/>
          </a:prstGeom>
        </p:spPr>
        <p:txBody>
          <a:bodyPr/>
          <a:lstStyle>
            <a:lvl1pPr>
              <a:defRPr sz="1600"/>
            </a:lvl1pPr>
          </a:lstStyle>
          <a:p>
            <a:endParaRPr lang="id-ID"/>
          </a:p>
        </p:txBody>
      </p:sp>
      <p:sp>
        <p:nvSpPr>
          <p:cNvPr id="12" name="Picture Placeholder 7"/>
          <p:cNvSpPr>
            <a:spLocks noGrp="1"/>
          </p:cNvSpPr>
          <p:nvPr>
            <p:ph type="pic" sz="quarter" idx="12"/>
          </p:nvPr>
        </p:nvSpPr>
        <p:spPr>
          <a:xfrm>
            <a:off x="8083108" y="1667852"/>
            <a:ext cx="4108892" cy="2155022"/>
          </a:xfrm>
          <a:prstGeom prst="rect">
            <a:avLst/>
          </a:prstGeom>
        </p:spPr>
        <p:txBody>
          <a:bodyPr/>
          <a:lstStyle>
            <a:lvl1pPr>
              <a:defRPr sz="1600"/>
            </a:lvl1pPr>
          </a:lstStyle>
          <a:p>
            <a:endParaRPr lang="id-ID"/>
          </a:p>
        </p:txBody>
      </p:sp>
      <p:sp>
        <p:nvSpPr>
          <p:cNvPr id="13" name="Picture Placeholder 7"/>
          <p:cNvSpPr>
            <a:spLocks noGrp="1"/>
          </p:cNvSpPr>
          <p:nvPr>
            <p:ph type="pic" sz="quarter" idx="13"/>
          </p:nvPr>
        </p:nvSpPr>
        <p:spPr>
          <a:xfrm>
            <a:off x="4090085" y="3822874"/>
            <a:ext cx="3993023" cy="2155022"/>
          </a:xfrm>
          <a:prstGeom prst="rect">
            <a:avLst/>
          </a:prstGeom>
        </p:spPr>
        <p:txBody>
          <a:bodyPr/>
          <a:lstStyle>
            <a:lvl1pPr>
              <a:defRPr sz="1600"/>
            </a:lvl1pPr>
          </a:lstStyle>
          <a:p>
            <a:endParaRPr lang="id-ID"/>
          </a:p>
        </p:txBody>
      </p:sp>
      <p:sp>
        <p:nvSpPr>
          <p:cNvPr id="14" name="Picture Placeholder 7"/>
          <p:cNvSpPr>
            <a:spLocks noGrp="1"/>
          </p:cNvSpPr>
          <p:nvPr>
            <p:ph type="pic" sz="quarter" idx="14"/>
          </p:nvPr>
        </p:nvSpPr>
        <p:spPr>
          <a:xfrm>
            <a:off x="15501" y="3822874"/>
            <a:ext cx="4074584" cy="2155022"/>
          </a:xfrm>
          <a:prstGeom prst="rect">
            <a:avLst/>
          </a:prstGeom>
        </p:spPr>
        <p:txBody>
          <a:bodyPr/>
          <a:lstStyle>
            <a:lvl1pPr>
              <a:defRPr sz="1600"/>
            </a:lvl1pPr>
          </a:lstStyle>
          <a:p>
            <a:endParaRPr lang="id-ID"/>
          </a:p>
        </p:txBody>
      </p:sp>
      <p:sp>
        <p:nvSpPr>
          <p:cNvPr id="15" name="Picture Placeholder 7"/>
          <p:cNvSpPr>
            <a:spLocks noGrp="1"/>
          </p:cNvSpPr>
          <p:nvPr>
            <p:ph type="pic" sz="quarter" idx="15"/>
          </p:nvPr>
        </p:nvSpPr>
        <p:spPr>
          <a:xfrm>
            <a:off x="8083108" y="3822874"/>
            <a:ext cx="4108892" cy="2155022"/>
          </a:xfrm>
          <a:prstGeom prst="rect">
            <a:avLst/>
          </a:prstGeom>
        </p:spPr>
        <p:txBody>
          <a:bodyPr/>
          <a:lstStyle>
            <a:lvl1pPr>
              <a:defRPr sz="1600"/>
            </a:lvl1pPr>
          </a:lstStyle>
          <a:p>
            <a:endParaRPr lang="id-ID"/>
          </a:p>
        </p:txBody>
      </p:sp>
      <p:sp>
        <p:nvSpPr>
          <p:cNvPr id="16" name="Right Triangle 15"/>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8" name="Group 17"/>
          <p:cNvGrpSpPr/>
          <p:nvPr userDrawn="1"/>
        </p:nvGrpSpPr>
        <p:grpSpPr>
          <a:xfrm>
            <a:off x="0" y="6400801"/>
            <a:ext cx="12192000" cy="457200"/>
            <a:chOff x="0" y="6400801"/>
            <a:chExt cx="12192000" cy="457200"/>
          </a:xfrm>
        </p:grpSpPr>
        <p:sp>
          <p:nvSpPr>
            <p:cNvPr id="19" name="Rectangle 18"/>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22" name="Freeform 21">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78834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13" name="Parallelogram 12"/>
          <p:cNvSpPr/>
          <p:nvPr userDrawn="1"/>
        </p:nvSpPr>
        <p:spPr>
          <a:xfrm rot="16200000" flipV="1">
            <a:off x="-590552" y="1581150"/>
            <a:ext cx="5867402" cy="4686301"/>
          </a:xfrm>
          <a:prstGeom prst="parallelogram">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Triangle 4"/>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3508579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1"/>
        </a:solidFill>
        <a:effectLst/>
      </p:bgPr>
    </p:bg>
    <p:spTree>
      <p:nvGrpSpPr>
        <p:cNvPr id="1" name=""/>
        <p:cNvGrpSpPr/>
        <p:nvPr/>
      </p:nvGrpSpPr>
      <p:grpSpPr>
        <a:xfrm>
          <a:off x="0" y="0"/>
          <a:ext cx="0" cy="0"/>
          <a:chOff x="0" y="0"/>
          <a:chExt cx="0" cy="0"/>
        </a:xfrm>
      </p:grpSpPr>
      <p:sp>
        <p:nvSpPr>
          <p:cNvPr id="9" name="Freeform 8"/>
          <p:cNvSpPr/>
          <p:nvPr userDrawn="1"/>
        </p:nvSpPr>
        <p:spPr>
          <a:xfrm rot="16200000">
            <a:off x="3922485" y="-1411516"/>
            <a:ext cx="4347031" cy="12192001"/>
          </a:xfrm>
          <a:custGeom>
            <a:avLst/>
            <a:gdLst>
              <a:gd name="connsiteX0" fmla="*/ 4347031 w 4347031"/>
              <a:gd name="connsiteY0" fmla="*/ 12192001 h 12192001"/>
              <a:gd name="connsiteX1" fmla="*/ 0 w 4347031"/>
              <a:gd name="connsiteY1" fmla="*/ 12192001 h 12192001"/>
              <a:gd name="connsiteX2" fmla="*/ 0 w 4347031"/>
              <a:gd name="connsiteY2" fmla="*/ 0 h 12192001"/>
              <a:gd name="connsiteX3" fmla="*/ 1208539 w 4347031"/>
              <a:gd name="connsiteY3" fmla="*/ 0 h 12192001"/>
            </a:gdLst>
            <a:ahLst/>
            <a:cxnLst>
              <a:cxn ang="0">
                <a:pos x="connsiteX0" y="connsiteY0"/>
              </a:cxn>
              <a:cxn ang="0">
                <a:pos x="connsiteX1" y="connsiteY1"/>
              </a:cxn>
              <a:cxn ang="0">
                <a:pos x="connsiteX2" y="connsiteY2"/>
              </a:cxn>
              <a:cxn ang="0">
                <a:pos x="connsiteX3" y="connsiteY3"/>
              </a:cxn>
            </a:cxnLst>
            <a:rect l="l" t="t" r="r" b="b"/>
            <a:pathLst>
              <a:path w="4347031" h="12192001">
                <a:moveTo>
                  <a:pt x="4347031" y="12192001"/>
                </a:moveTo>
                <a:lnTo>
                  <a:pt x="0" y="12192001"/>
                </a:lnTo>
                <a:lnTo>
                  <a:pt x="0" y="0"/>
                </a:lnTo>
                <a:lnTo>
                  <a:pt x="1208539" y="0"/>
                </a:lnTo>
                <a:close/>
              </a:path>
            </a:pathLst>
          </a:cu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7"/>
          <p:cNvSpPr>
            <a:spLocks noGrp="1"/>
          </p:cNvSpPr>
          <p:nvPr>
            <p:ph type="pic" sz="quarter" idx="10"/>
          </p:nvPr>
        </p:nvSpPr>
        <p:spPr>
          <a:xfrm>
            <a:off x="5355771" y="0"/>
            <a:ext cx="683622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4514 w 6096000"/>
              <a:gd name="connsiteY0" fmla="*/ 2017486 h 6858000"/>
              <a:gd name="connsiteX1" fmla="*/ 6096000 w 6096000"/>
              <a:gd name="connsiteY1" fmla="*/ 0 h 6858000"/>
              <a:gd name="connsiteX2" fmla="*/ 6096000 w 6096000"/>
              <a:gd name="connsiteY2" fmla="*/ 6858000 h 6858000"/>
              <a:gd name="connsiteX3" fmla="*/ 0 w 6096000"/>
              <a:gd name="connsiteY3" fmla="*/ 6858000 h 6858000"/>
              <a:gd name="connsiteX4" fmla="*/ 14514 w 6096000"/>
              <a:gd name="connsiteY4" fmla="*/ 2017486 h 6858000"/>
              <a:gd name="connsiteX0" fmla="*/ 0 w 6081486"/>
              <a:gd name="connsiteY0" fmla="*/ 2017486 h 6858000"/>
              <a:gd name="connsiteX1" fmla="*/ 6081486 w 6081486"/>
              <a:gd name="connsiteY1" fmla="*/ 0 h 6858000"/>
              <a:gd name="connsiteX2" fmla="*/ 6081486 w 6081486"/>
              <a:gd name="connsiteY2" fmla="*/ 6858000 h 6858000"/>
              <a:gd name="connsiteX3" fmla="*/ 0 w 6081486"/>
              <a:gd name="connsiteY3" fmla="*/ 4913086 h 6858000"/>
              <a:gd name="connsiteX4" fmla="*/ 0 w 6081486"/>
              <a:gd name="connsiteY4" fmla="*/ 201748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486" h="6858000">
                <a:moveTo>
                  <a:pt x="0" y="2017486"/>
                </a:moveTo>
                <a:lnTo>
                  <a:pt x="6081486" y="0"/>
                </a:lnTo>
                <a:lnTo>
                  <a:pt x="6081486" y="6858000"/>
                </a:lnTo>
                <a:lnTo>
                  <a:pt x="0" y="4913086"/>
                </a:lnTo>
                <a:lnTo>
                  <a:pt x="0" y="2017486"/>
                </a:lnTo>
                <a:close/>
              </a:path>
            </a:pathLst>
          </a:custGeom>
          <a:solidFill>
            <a:srgbClr val="394555"/>
          </a:solidFill>
        </p:spPr>
        <p:txBody>
          <a:bodyPr/>
          <a:lstStyle>
            <a:lvl1pPr>
              <a:defRPr sz="1600"/>
            </a:lvl1pPr>
          </a:lstStyle>
          <a:p>
            <a:endParaRPr lang="id-ID"/>
          </a:p>
        </p:txBody>
      </p:sp>
    </p:spTree>
    <p:extLst>
      <p:ext uri="{BB962C8B-B14F-4D97-AF65-F5344CB8AC3E}">
        <p14:creationId xmlns:p14="http://schemas.microsoft.com/office/powerpoint/2010/main" val="341064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394555"/>
        </a:solidFill>
        <a:effectLst/>
      </p:bgPr>
    </p:bg>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7361" y="-6193"/>
            <a:ext cx="12199359" cy="4984593"/>
          </a:xfrm>
          <a:custGeom>
            <a:avLst/>
            <a:gdLst>
              <a:gd name="connsiteX0" fmla="*/ 0 w 12176499"/>
              <a:gd name="connsiteY0" fmla="*/ 0 h 4978401"/>
              <a:gd name="connsiteX1" fmla="*/ 12176499 w 12176499"/>
              <a:gd name="connsiteY1" fmla="*/ 0 h 4978401"/>
              <a:gd name="connsiteX2" fmla="*/ 12176499 w 12176499"/>
              <a:gd name="connsiteY2" fmla="*/ 4978401 h 4978401"/>
              <a:gd name="connsiteX3" fmla="*/ 0 w 12176499"/>
              <a:gd name="connsiteY3" fmla="*/ 4978401 h 4978401"/>
              <a:gd name="connsiteX4" fmla="*/ 0 w 12176499"/>
              <a:gd name="connsiteY4" fmla="*/ 0 h 4978401"/>
              <a:gd name="connsiteX0" fmla="*/ 14515 w 12191014"/>
              <a:gd name="connsiteY0" fmla="*/ 0 h 4978401"/>
              <a:gd name="connsiteX1" fmla="*/ 12191014 w 12191014"/>
              <a:gd name="connsiteY1" fmla="*/ 0 h 4978401"/>
              <a:gd name="connsiteX2" fmla="*/ 12191014 w 12191014"/>
              <a:gd name="connsiteY2" fmla="*/ 4978401 h 4978401"/>
              <a:gd name="connsiteX3" fmla="*/ 0 w 12191014"/>
              <a:gd name="connsiteY3" fmla="*/ 1959429 h 4978401"/>
              <a:gd name="connsiteX4" fmla="*/ 14515 w 12191014"/>
              <a:gd name="connsiteY4" fmla="*/ 0 h 4978401"/>
              <a:gd name="connsiteX0" fmla="*/ 0 w 12199359"/>
              <a:gd name="connsiteY0" fmla="*/ 15240 h 4978401"/>
              <a:gd name="connsiteX1" fmla="*/ 12199359 w 12199359"/>
              <a:gd name="connsiteY1" fmla="*/ 0 h 4978401"/>
              <a:gd name="connsiteX2" fmla="*/ 12199359 w 12199359"/>
              <a:gd name="connsiteY2" fmla="*/ 4978401 h 4978401"/>
              <a:gd name="connsiteX3" fmla="*/ 8345 w 12199359"/>
              <a:gd name="connsiteY3" fmla="*/ 1959429 h 4978401"/>
              <a:gd name="connsiteX4" fmla="*/ 0 w 12199359"/>
              <a:gd name="connsiteY4" fmla="*/ 15240 h 4978401"/>
              <a:gd name="connsiteX0" fmla="*/ 0 w 12199359"/>
              <a:gd name="connsiteY0" fmla="*/ 0 h 4984593"/>
              <a:gd name="connsiteX1" fmla="*/ 12199359 w 12199359"/>
              <a:gd name="connsiteY1" fmla="*/ 6192 h 4984593"/>
              <a:gd name="connsiteX2" fmla="*/ 12199359 w 12199359"/>
              <a:gd name="connsiteY2" fmla="*/ 4984593 h 4984593"/>
              <a:gd name="connsiteX3" fmla="*/ 8345 w 12199359"/>
              <a:gd name="connsiteY3" fmla="*/ 1965621 h 4984593"/>
              <a:gd name="connsiteX4" fmla="*/ 0 w 12199359"/>
              <a:gd name="connsiteY4" fmla="*/ 0 h 498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359" h="4984593">
                <a:moveTo>
                  <a:pt x="0" y="0"/>
                </a:moveTo>
                <a:lnTo>
                  <a:pt x="12199359" y="6192"/>
                </a:lnTo>
                <a:lnTo>
                  <a:pt x="12199359" y="4984593"/>
                </a:lnTo>
                <a:lnTo>
                  <a:pt x="8345" y="1965621"/>
                </a:lnTo>
                <a:cubicBezTo>
                  <a:pt x="5563" y="1317558"/>
                  <a:pt x="2782" y="648063"/>
                  <a:pt x="0" y="0"/>
                </a:cubicBezTo>
                <a:close/>
              </a:path>
            </a:pathLst>
          </a:custGeom>
        </p:spPr>
        <p:txBody>
          <a:bodyPr/>
          <a:lstStyle>
            <a:lvl1pPr>
              <a:defRPr sz="1600"/>
            </a:lvl1pPr>
          </a:lstStyle>
          <a:p>
            <a:endParaRPr lang="id-ID"/>
          </a:p>
        </p:txBody>
      </p:sp>
      <p:sp>
        <p:nvSpPr>
          <p:cNvPr id="3" name="Right Triangle 2"/>
          <p:cNvSpPr/>
          <p:nvPr userDrawn="1"/>
        </p:nvSpPr>
        <p:spPr>
          <a:xfrm flipH="1">
            <a:off x="11104605" y="597972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588959" y="6418860"/>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968633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3176668" y="1489777"/>
            <a:ext cx="2057495" cy="2942523"/>
          </a:xfrm>
          <a:prstGeom prst="rect">
            <a:avLst/>
          </a:prstGeom>
        </p:spPr>
        <p:txBody>
          <a:bodyPr/>
          <a:lstStyle>
            <a:lvl1pPr>
              <a:defRPr sz="1800"/>
            </a:lvl1pPr>
          </a:lstStyle>
          <a:p>
            <a:endParaRPr lang="id-ID"/>
          </a:p>
        </p:txBody>
      </p:sp>
      <p:sp>
        <p:nvSpPr>
          <p:cNvPr id="7" name="Picture Placeholder 7"/>
          <p:cNvSpPr>
            <a:spLocks noGrp="1"/>
          </p:cNvSpPr>
          <p:nvPr>
            <p:ph type="pic" sz="quarter" idx="13"/>
          </p:nvPr>
        </p:nvSpPr>
        <p:spPr>
          <a:xfrm>
            <a:off x="6226351" y="2063578"/>
            <a:ext cx="1656277" cy="2368722"/>
          </a:xfrm>
          <a:prstGeom prst="rect">
            <a:avLst/>
          </a:prstGeom>
        </p:spPr>
        <p:txBody>
          <a:bodyPr/>
          <a:lstStyle>
            <a:lvl1pPr>
              <a:defRPr sz="1800"/>
            </a:lvl1pPr>
          </a:lstStyle>
          <a:p>
            <a:endParaRPr lang="id-ID"/>
          </a:p>
        </p:txBody>
      </p:sp>
      <p:sp>
        <p:nvSpPr>
          <p:cNvPr id="8" name="Right Triangle 7"/>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213222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12192000" cy="6858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3825962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421339" y="1905042"/>
            <a:ext cx="2352237" cy="2550844"/>
          </a:xfrm>
          <a:prstGeom prst="rect">
            <a:avLst/>
          </a:prstGeom>
        </p:spPr>
        <p:txBody>
          <a:bodyPr/>
          <a:lstStyle>
            <a:lvl1pPr>
              <a:defRPr sz="1600"/>
            </a:lvl1pPr>
          </a:lstStyle>
          <a:p>
            <a:endParaRPr lang="id-ID"/>
          </a:p>
        </p:txBody>
      </p:sp>
      <p:sp>
        <p:nvSpPr>
          <p:cNvPr id="11" name="Picture Placeholder 7"/>
          <p:cNvSpPr>
            <a:spLocks noGrp="1"/>
          </p:cNvSpPr>
          <p:nvPr>
            <p:ph type="pic" sz="quarter" idx="11"/>
          </p:nvPr>
        </p:nvSpPr>
        <p:spPr>
          <a:xfrm>
            <a:off x="3773576" y="1905042"/>
            <a:ext cx="2352237" cy="2550844"/>
          </a:xfrm>
          <a:prstGeom prst="rect">
            <a:avLst/>
          </a:prstGeom>
        </p:spPr>
        <p:txBody>
          <a:bodyPr/>
          <a:lstStyle>
            <a:lvl1pPr>
              <a:defRPr sz="1600"/>
            </a:lvl1pPr>
          </a:lstStyle>
          <a:p>
            <a:endParaRPr lang="id-ID"/>
          </a:p>
        </p:txBody>
      </p:sp>
      <p:sp>
        <p:nvSpPr>
          <p:cNvPr id="12" name="Picture Placeholder 7"/>
          <p:cNvSpPr>
            <a:spLocks noGrp="1"/>
          </p:cNvSpPr>
          <p:nvPr>
            <p:ph type="pic" sz="quarter" idx="12"/>
          </p:nvPr>
        </p:nvSpPr>
        <p:spPr>
          <a:xfrm>
            <a:off x="6125813" y="1905042"/>
            <a:ext cx="2352237" cy="2550844"/>
          </a:xfrm>
          <a:prstGeom prst="rect">
            <a:avLst/>
          </a:prstGeom>
        </p:spPr>
        <p:txBody>
          <a:bodyPr/>
          <a:lstStyle>
            <a:lvl1pPr>
              <a:defRPr sz="1600"/>
            </a:lvl1pPr>
          </a:lstStyle>
          <a:p>
            <a:endParaRPr lang="id-ID"/>
          </a:p>
        </p:txBody>
      </p:sp>
      <p:sp>
        <p:nvSpPr>
          <p:cNvPr id="13" name="Picture Placeholder 7"/>
          <p:cNvSpPr>
            <a:spLocks noGrp="1"/>
          </p:cNvSpPr>
          <p:nvPr>
            <p:ph type="pic" sz="quarter" idx="13"/>
          </p:nvPr>
        </p:nvSpPr>
        <p:spPr>
          <a:xfrm>
            <a:off x="8478050" y="1905042"/>
            <a:ext cx="2352237" cy="2550844"/>
          </a:xfrm>
          <a:prstGeom prst="rect">
            <a:avLst/>
          </a:prstGeom>
        </p:spPr>
        <p:txBody>
          <a:bodyPr/>
          <a:lstStyle>
            <a:lvl1pPr>
              <a:defRPr sz="1600"/>
            </a:lvl1pPr>
          </a:lstStyle>
          <a:p>
            <a:endParaRPr lang="id-ID"/>
          </a:p>
        </p:txBody>
      </p:sp>
      <p:sp>
        <p:nvSpPr>
          <p:cNvPr id="3" name="Picture Placeholder 2">
            <a:extLst>
              <a:ext uri="{FF2B5EF4-FFF2-40B4-BE49-F238E27FC236}">
                <a16:creationId xmlns:a16="http://schemas.microsoft.com/office/drawing/2014/main" id="{25BD92ED-3907-4614-8202-0D9DB7821217}"/>
              </a:ext>
            </a:extLst>
          </p:cNvPr>
          <p:cNvSpPr>
            <a:spLocks noGrp="1"/>
          </p:cNvSpPr>
          <p:nvPr>
            <p:ph type="pic" sz="quarter" idx="14"/>
          </p:nvPr>
        </p:nvSpPr>
        <p:spPr>
          <a:xfrm>
            <a:off x="8478838" y="1905042"/>
            <a:ext cx="2351087" cy="2551071"/>
          </a:xfrm>
          <a:prstGeom prst="rect">
            <a:avLst/>
          </a:prstGeom>
        </p:spPr>
        <p:txBody>
          <a:bodyPr/>
          <a:lstStyle/>
          <a:p>
            <a:endParaRPr lang="en-US"/>
          </a:p>
        </p:txBody>
      </p:sp>
    </p:spTree>
    <p:extLst>
      <p:ext uri="{BB962C8B-B14F-4D97-AF65-F5344CB8AC3E}">
        <p14:creationId xmlns:p14="http://schemas.microsoft.com/office/powerpoint/2010/main" val="334011534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346201" y="2019300"/>
            <a:ext cx="9423400" cy="2271486"/>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21058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4946169" y="2019300"/>
            <a:ext cx="2299659" cy="2603500"/>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Picture Placeholder 7"/>
          <p:cNvSpPr>
            <a:spLocks noGrp="1"/>
          </p:cNvSpPr>
          <p:nvPr>
            <p:ph type="pic" sz="quarter" idx="11"/>
          </p:nvPr>
        </p:nvSpPr>
        <p:spPr>
          <a:xfrm>
            <a:off x="2473084" y="2019300"/>
            <a:ext cx="2299659" cy="2603500"/>
          </a:xfrm>
          <a:prstGeom prst="rect">
            <a:avLst/>
          </a:prstGeom>
        </p:spPr>
        <p:txBody>
          <a:bodyPr/>
          <a:lstStyle>
            <a:lvl1pPr>
              <a:defRPr sz="1600"/>
            </a:lvl1pPr>
          </a:lstStyle>
          <a:p>
            <a:endParaRPr lang="id-ID"/>
          </a:p>
        </p:txBody>
      </p:sp>
      <p:sp>
        <p:nvSpPr>
          <p:cNvPr id="20" name="Picture Placeholder 7"/>
          <p:cNvSpPr>
            <a:spLocks noGrp="1"/>
          </p:cNvSpPr>
          <p:nvPr>
            <p:ph type="pic" sz="quarter" idx="12"/>
          </p:nvPr>
        </p:nvSpPr>
        <p:spPr>
          <a:xfrm>
            <a:off x="0" y="2019300"/>
            <a:ext cx="2299659" cy="2603500"/>
          </a:xfrm>
          <a:prstGeom prst="rect">
            <a:avLst/>
          </a:prstGeom>
        </p:spPr>
        <p:txBody>
          <a:bodyPr/>
          <a:lstStyle>
            <a:lvl1pPr>
              <a:defRPr sz="1600"/>
            </a:lvl1pPr>
          </a:lstStyle>
          <a:p>
            <a:endParaRPr lang="id-ID"/>
          </a:p>
        </p:txBody>
      </p:sp>
      <p:sp>
        <p:nvSpPr>
          <p:cNvPr id="21" name="Picture Placeholder 7"/>
          <p:cNvSpPr>
            <a:spLocks noGrp="1"/>
          </p:cNvSpPr>
          <p:nvPr>
            <p:ph type="pic" sz="quarter" idx="13"/>
          </p:nvPr>
        </p:nvSpPr>
        <p:spPr>
          <a:xfrm>
            <a:off x="9892338" y="2019300"/>
            <a:ext cx="2299659" cy="2603500"/>
          </a:xfrm>
          <a:prstGeom prst="rect">
            <a:avLst/>
          </a:prstGeom>
        </p:spPr>
        <p:txBody>
          <a:bodyPr/>
          <a:lstStyle>
            <a:lvl1pPr>
              <a:defRPr sz="1600"/>
            </a:lvl1pPr>
          </a:lstStyle>
          <a:p>
            <a:endParaRPr lang="id-ID"/>
          </a:p>
        </p:txBody>
      </p:sp>
      <p:sp>
        <p:nvSpPr>
          <p:cNvPr id="22" name="Picture Placeholder 7"/>
          <p:cNvSpPr>
            <a:spLocks noGrp="1"/>
          </p:cNvSpPr>
          <p:nvPr>
            <p:ph type="pic" sz="quarter" idx="14"/>
          </p:nvPr>
        </p:nvSpPr>
        <p:spPr>
          <a:xfrm>
            <a:off x="7419254" y="2019300"/>
            <a:ext cx="2299659" cy="26035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2874894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9" grpId="0"/>
      <p:bldP spid="20" grpId="0"/>
      <p:bldP spid="21" grpId="0"/>
      <p:bldP spid="2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5729369" y="1079416"/>
            <a:ext cx="1080000" cy="1080000"/>
          </a:xfrm>
          <a:prstGeom prst="rect">
            <a:avLst/>
          </a:prstGeom>
        </p:spPr>
        <p:txBody>
          <a:bodyPr/>
          <a:lstStyle>
            <a:lvl1pPr>
              <a:defRPr sz="1800"/>
            </a:lvl1pPr>
          </a:lstStyle>
          <a:p>
            <a:endParaRPr lang="id-ID"/>
          </a:p>
        </p:txBody>
      </p:sp>
      <p:sp>
        <p:nvSpPr>
          <p:cNvPr id="8" name="Picture Placeholder 7"/>
          <p:cNvSpPr>
            <a:spLocks noGrp="1"/>
          </p:cNvSpPr>
          <p:nvPr>
            <p:ph type="pic" sz="quarter" idx="13"/>
          </p:nvPr>
        </p:nvSpPr>
        <p:spPr>
          <a:xfrm>
            <a:off x="6948569" y="1079416"/>
            <a:ext cx="1080000" cy="1080000"/>
          </a:xfrm>
          <a:prstGeom prst="rect">
            <a:avLst/>
          </a:prstGeom>
        </p:spPr>
        <p:txBody>
          <a:bodyPr/>
          <a:lstStyle>
            <a:lvl1pPr>
              <a:defRPr sz="1800"/>
            </a:lvl1pPr>
          </a:lstStyle>
          <a:p>
            <a:endParaRPr lang="id-ID"/>
          </a:p>
        </p:txBody>
      </p:sp>
      <p:sp>
        <p:nvSpPr>
          <p:cNvPr id="9" name="Picture Placeholder 7"/>
          <p:cNvSpPr>
            <a:spLocks noGrp="1"/>
          </p:cNvSpPr>
          <p:nvPr>
            <p:ph type="pic" sz="quarter" idx="14"/>
          </p:nvPr>
        </p:nvSpPr>
        <p:spPr>
          <a:xfrm>
            <a:off x="8167769" y="1079416"/>
            <a:ext cx="1080000" cy="1080000"/>
          </a:xfrm>
          <a:prstGeom prst="rect">
            <a:avLst/>
          </a:prstGeom>
        </p:spPr>
        <p:txBody>
          <a:bodyPr/>
          <a:lstStyle>
            <a:lvl1pPr>
              <a:defRPr sz="1800"/>
            </a:lvl1pPr>
          </a:lstStyle>
          <a:p>
            <a:endParaRPr lang="id-ID"/>
          </a:p>
        </p:txBody>
      </p:sp>
      <p:sp>
        <p:nvSpPr>
          <p:cNvPr id="10" name="Picture Placeholder 7"/>
          <p:cNvSpPr>
            <a:spLocks noGrp="1"/>
          </p:cNvSpPr>
          <p:nvPr>
            <p:ph type="pic" sz="quarter" idx="15"/>
          </p:nvPr>
        </p:nvSpPr>
        <p:spPr>
          <a:xfrm>
            <a:off x="6948569" y="4813216"/>
            <a:ext cx="1080000" cy="1080000"/>
          </a:xfrm>
          <a:prstGeom prst="rect">
            <a:avLst/>
          </a:prstGeom>
        </p:spPr>
        <p:txBody>
          <a:bodyPr/>
          <a:lstStyle>
            <a:lvl1pPr>
              <a:defRPr sz="1800"/>
            </a:lvl1pPr>
          </a:lstStyle>
          <a:p>
            <a:endParaRPr lang="id-ID"/>
          </a:p>
        </p:txBody>
      </p:sp>
      <p:sp>
        <p:nvSpPr>
          <p:cNvPr id="11" name="Picture Placeholder 7"/>
          <p:cNvSpPr>
            <a:spLocks noGrp="1"/>
          </p:cNvSpPr>
          <p:nvPr>
            <p:ph type="pic" sz="quarter" idx="16"/>
          </p:nvPr>
        </p:nvSpPr>
        <p:spPr>
          <a:xfrm>
            <a:off x="6948569" y="2324016"/>
            <a:ext cx="1080000" cy="1080000"/>
          </a:xfrm>
          <a:prstGeom prst="rect">
            <a:avLst/>
          </a:prstGeom>
        </p:spPr>
        <p:txBody>
          <a:bodyPr/>
          <a:lstStyle>
            <a:lvl1pPr>
              <a:defRPr sz="1800"/>
            </a:lvl1pPr>
          </a:lstStyle>
          <a:p>
            <a:endParaRPr lang="id-ID"/>
          </a:p>
        </p:txBody>
      </p:sp>
      <p:sp>
        <p:nvSpPr>
          <p:cNvPr id="12" name="Picture Placeholder 7"/>
          <p:cNvSpPr>
            <a:spLocks noGrp="1"/>
          </p:cNvSpPr>
          <p:nvPr>
            <p:ph type="pic" sz="quarter" idx="17"/>
          </p:nvPr>
        </p:nvSpPr>
        <p:spPr>
          <a:xfrm>
            <a:off x="8167769" y="2324016"/>
            <a:ext cx="1080000" cy="1080000"/>
          </a:xfrm>
          <a:prstGeom prst="rect">
            <a:avLst/>
          </a:prstGeom>
        </p:spPr>
        <p:txBody>
          <a:bodyPr/>
          <a:lstStyle>
            <a:lvl1pPr>
              <a:defRPr sz="1800"/>
            </a:lvl1pPr>
          </a:lstStyle>
          <a:p>
            <a:endParaRPr lang="id-ID"/>
          </a:p>
        </p:txBody>
      </p:sp>
      <p:sp>
        <p:nvSpPr>
          <p:cNvPr id="13" name="Picture Placeholder 7"/>
          <p:cNvSpPr>
            <a:spLocks noGrp="1"/>
          </p:cNvSpPr>
          <p:nvPr>
            <p:ph type="pic" sz="quarter" idx="18"/>
          </p:nvPr>
        </p:nvSpPr>
        <p:spPr>
          <a:xfrm>
            <a:off x="5729369" y="3568616"/>
            <a:ext cx="1080000" cy="1080000"/>
          </a:xfrm>
          <a:prstGeom prst="rect">
            <a:avLst/>
          </a:prstGeom>
        </p:spPr>
        <p:txBody>
          <a:bodyPr/>
          <a:lstStyle>
            <a:lvl1pPr>
              <a:defRPr sz="1800"/>
            </a:lvl1pPr>
          </a:lstStyle>
          <a:p>
            <a:endParaRPr lang="id-ID"/>
          </a:p>
        </p:txBody>
      </p:sp>
      <p:sp>
        <p:nvSpPr>
          <p:cNvPr id="14" name="Picture Placeholder 7"/>
          <p:cNvSpPr>
            <a:spLocks noGrp="1"/>
          </p:cNvSpPr>
          <p:nvPr>
            <p:ph type="pic" sz="quarter" idx="19"/>
          </p:nvPr>
        </p:nvSpPr>
        <p:spPr>
          <a:xfrm>
            <a:off x="6948569" y="3568616"/>
            <a:ext cx="1080000" cy="1080000"/>
          </a:xfrm>
          <a:prstGeom prst="rect">
            <a:avLst/>
          </a:prstGeom>
        </p:spPr>
        <p:txBody>
          <a:bodyPr/>
          <a:lstStyle>
            <a:lvl1pPr>
              <a:defRPr sz="1800"/>
            </a:lvl1pPr>
          </a:lstStyle>
          <a:p>
            <a:endParaRPr lang="id-ID"/>
          </a:p>
        </p:txBody>
      </p:sp>
      <p:sp>
        <p:nvSpPr>
          <p:cNvPr id="15" name="Picture Placeholder 7"/>
          <p:cNvSpPr>
            <a:spLocks noGrp="1"/>
          </p:cNvSpPr>
          <p:nvPr>
            <p:ph type="pic" sz="quarter" idx="20"/>
          </p:nvPr>
        </p:nvSpPr>
        <p:spPr>
          <a:xfrm>
            <a:off x="8167769" y="3568616"/>
            <a:ext cx="1080000" cy="1080000"/>
          </a:xfrm>
          <a:prstGeom prst="rect">
            <a:avLst/>
          </a:prstGeom>
        </p:spPr>
        <p:txBody>
          <a:bodyPr/>
          <a:lstStyle>
            <a:lvl1pPr>
              <a:defRPr sz="1800"/>
            </a:lvl1pPr>
          </a:lstStyle>
          <a:p>
            <a:endParaRPr lang="id-ID"/>
          </a:p>
        </p:txBody>
      </p:sp>
      <p:sp>
        <p:nvSpPr>
          <p:cNvPr id="16" name="Picture Placeholder 7"/>
          <p:cNvSpPr>
            <a:spLocks noGrp="1"/>
          </p:cNvSpPr>
          <p:nvPr>
            <p:ph type="pic" sz="quarter" idx="21"/>
          </p:nvPr>
        </p:nvSpPr>
        <p:spPr>
          <a:xfrm>
            <a:off x="9386969" y="2324016"/>
            <a:ext cx="1080000" cy="1080000"/>
          </a:xfrm>
          <a:prstGeom prst="rect">
            <a:avLst/>
          </a:prstGeom>
        </p:spPr>
        <p:txBody>
          <a:bodyPr/>
          <a:lstStyle>
            <a:lvl1pPr>
              <a:defRPr sz="1800"/>
            </a:lvl1pPr>
          </a:lstStyle>
          <a:p>
            <a:endParaRPr lang="id-ID"/>
          </a:p>
        </p:txBody>
      </p:sp>
      <p:sp>
        <p:nvSpPr>
          <p:cNvPr id="17" name="Right Triangle 16"/>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3414909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2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P spid="17" grpId="0" animBg="1"/>
      <p:bldP spid="1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0" y="2010270"/>
            <a:ext cx="4660900" cy="2879229"/>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62627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440074" y="1209675"/>
            <a:ext cx="7702145" cy="4791075"/>
          </a:xfrm>
          <a:prstGeom prst="rect">
            <a:avLst/>
          </a:prstGeom>
        </p:spPr>
        <p:txBody>
          <a:bodyPr/>
          <a:lstStyle>
            <a:lvl1pPr>
              <a:defRPr sz="1800">
                <a:solidFill>
                  <a:schemeClr val="bg1"/>
                </a:solidFill>
              </a:defRPr>
            </a:lvl1pPr>
          </a:lstStyle>
          <a:p>
            <a:endParaRPr lang="id-ID"/>
          </a:p>
        </p:txBody>
      </p:sp>
      <p:sp>
        <p:nvSpPr>
          <p:cNvPr id="5" name="Right Triangle 4"/>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405882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6323805" y="1517339"/>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5" name="Picture Placeholder 2"/>
          <p:cNvSpPr>
            <a:spLocks noGrp="1"/>
          </p:cNvSpPr>
          <p:nvPr>
            <p:ph type="pic" sz="quarter" idx="11"/>
          </p:nvPr>
        </p:nvSpPr>
        <p:spPr>
          <a:xfrm>
            <a:off x="6323806" y="3048596"/>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6" name="Picture Placeholder 2"/>
          <p:cNvSpPr>
            <a:spLocks noGrp="1"/>
          </p:cNvSpPr>
          <p:nvPr>
            <p:ph type="pic" sz="quarter" idx="12"/>
          </p:nvPr>
        </p:nvSpPr>
        <p:spPr>
          <a:xfrm>
            <a:off x="6323806" y="4579853"/>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2" name="Right Triangle 11"/>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7" name="Group 16"/>
          <p:cNvGrpSpPr/>
          <p:nvPr userDrawn="1"/>
        </p:nvGrpSpPr>
        <p:grpSpPr>
          <a:xfrm>
            <a:off x="0" y="6400801"/>
            <a:ext cx="12192000" cy="457200"/>
            <a:chOff x="0" y="6400801"/>
            <a:chExt cx="12192000" cy="457200"/>
          </a:xfrm>
        </p:grpSpPr>
        <p:sp>
          <p:nvSpPr>
            <p:cNvPr id="18" name="Rectangle 17"/>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20"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21" name="Freeform 20">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9912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2" grpId="0" animBg="1"/>
      <p:bldP spid="13"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1841597" y="2375452"/>
            <a:ext cx="1080000" cy="1080000"/>
          </a:xfrm>
          <a:prstGeom prst="ellipse">
            <a:avLst/>
          </a:prstGeom>
        </p:spPr>
        <p:txBody>
          <a:bodyPr/>
          <a:lstStyle>
            <a:lvl1pPr>
              <a:defRPr sz="1600"/>
            </a:lvl1pPr>
          </a:lstStyle>
          <a:p>
            <a:endParaRPr lang="id-ID"/>
          </a:p>
        </p:txBody>
      </p:sp>
      <p:sp>
        <p:nvSpPr>
          <p:cNvPr id="13" name="Picture Placeholder 7"/>
          <p:cNvSpPr>
            <a:spLocks noGrp="1"/>
          </p:cNvSpPr>
          <p:nvPr>
            <p:ph type="pic" sz="quarter" idx="11"/>
          </p:nvPr>
        </p:nvSpPr>
        <p:spPr>
          <a:xfrm>
            <a:off x="3020932" y="2375452"/>
            <a:ext cx="1080000" cy="1080000"/>
          </a:xfrm>
          <a:prstGeom prst="ellipse">
            <a:avLst/>
          </a:prstGeom>
        </p:spPr>
        <p:txBody>
          <a:bodyPr/>
          <a:lstStyle>
            <a:lvl1pPr>
              <a:defRPr sz="1600"/>
            </a:lvl1pPr>
          </a:lstStyle>
          <a:p>
            <a:endParaRPr lang="id-ID"/>
          </a:p>
        </p:txBody>
      </p:sp>
      <p:sp>
        <p:nvSpPr>
          <p:cNvPr id="17" name="Picture Placeholder 7"/>
          <p:cNvSpPr>
            <a:spLocks noGrp="1"/>
          </p:cNvSpPr>
          <p:nvPr>
            <p:ph type="pic" sz="quarter" idx="12"/>
          </p:nvPr>
        </p:nvSpPr>
        <p:spPr>
          <a:xfrm>
            <a:off x="4200267" y="2375452"/>
            <a:ext cx="1080000" cy="1080000"/>
          </a:xfrm>
          <a:prstGeom prst="ellipse">
            <a:avLst/>
          </a:prstGeom>
        </p:spPr>
        <p:txBody>
          <a:bodyPr/>
          <a:lstStyle>
            <a:lvl1pPr>
              <a:defRPr sz="1600"/>
            </a:lvl1pPr>
          </a:lstStyle>
          <a:p>
            <a:endParaRPr lang="id-ID"/>
          </a:p>
        </p:txBody>
      </p:sp>
      <p:sp>
        <p:nvSpPr>
          <p:cNvPr id="18" name="Picture Placeholder 7"/>
          <p:cNvSpPr>
            <a:spLocks noGrp="1"/>
          </p:cNvSpPr>
          <p:nvPr>
            <p:ph type="pic" sz="quarter" idx="13"/>
          </p:nvPr>
        </p:nvSpPr>
        <p:spPr>
          <a:xfrm>
            <a:off x="6927115" y="2375452"/>
            <a:ext cx="1080000" cy="1080000"/>
          </a:xfrm>
          <a:prstGeom prst="ellipse">
            <a:avLst/>
          </a:prstGeom>
        </p:spPr>
        <p:txBody>
          <a:bodyPr/>
          <a:lstStyle>
            <a:lvl1pPr>
              <a:defRPr sz="1600"/>
            </a:lvl1pPr>
          </a:lstStyle>
          <a:p>
            <a:endParaRPr lang="id-ID"/>
          </a:p>
        </p:txBody>
      </p:sp>
      <p:sp>
        <p:nvSpPr>
          <p:cNvPr id="19" name="Picture Placeholder 7"/>
          <p:cNvSpPr>
            <a:spLocks noGrp="1"/>
          </p:cNvSpPr>
          <p:nvPr>
            <p:ph type="pic" sz="quarter" idx="14"/>
          </p:nvPr>
        </p:nvSpPr>
        <p:spPr>
          <a:xfrm>
            <a:off x="8106450" y="2375452"/>
            <a:ext cx="1080000" cy="1080000"/>
          </a:xfrm>
          <a:prstGeom prst="ellipse">
            <a:avLst/>
          </a:prstGeom>
        </p:spPr>
        <p:txBody>
          <a:bodyPr/>
          <a:lstStyle>
            <a:lvl1pPr>
              <a:defRPr sz="1600"/>
            </a:lvl1pPr>
          </a:lstStyle>
          <a:p>
            <a:endParaRPr lang="id-ID"/>
          </a:p>
        </p:txBody>
      </p:sp>
      <p:sp>
        <p:nvSpPr>
          <p:cNvPr id="20" name="Picture Placeholder 7"/>
          <p:cNvSpPr>
            <a:spLocks noGrp="1"/>
          </p:cNvSpPr>
          <p:nvPr>
            <p:ph type="pic" sz="quarter" idx="15"/>
          </p:nvPr>
        </p:nvSpPr>
        <p:spPr>
          <a:xfrm>
            <a:off x="9285785" y="2375452"/>
            <a:ext cx="1080000" cy="1080000"/>
          </a:xfrm>
          <a:prstGeom prst="ellipse">
            <a:avLst/>
          </a:prstGeom>
        </p:spPr>
        <p:txBody>
          <a:bodyPr/>
          <a:lstStyle>
            <a:lvl1pPr>
              <a:defRPr sz="1600"/>
            </a:lvl1pPr>
          </a:lstStyle>
          <a:p>
            <a:endParaRPr lang="id-ID"/>
          </a:p>
        </p:txBody>
      </p:sp>
      <p:sp>
        <p:nvSpPr>
          <p:cNvPr id="21" name="Picture Placeholder 7"/>
          <p:cNvSpPr>
            <a:spLocks noGrp="1"/>
          </p:cNvSpPr>
          <p:nvPr>
            <p:ph type="pic" sz="quarter" idx="16"/>
          </p:nvPr>
        </p:nvSpPr>
        <p:spPr>
          <a:xfrm>
            <a:off x="5379602" y="2191363"/>
            <a:ext cx="1448178" cy="1448178"/>
          </a:xfrm>
          <a:prstGeom prst="ellipse">
            <a:avLst/>
          </a:prstGeom>
        </p:spPr>
        <p:txBody>
          <a:bodyPr/>
          <a:lstStyle>
            <a:lvl1pPr>
              <a:defRPr sz="1600"/>
            </a:lvl1pPr>
          </a:lstStyle>
          <a:p>
            <a:endParaRPr lang="id-ID"/>
          </a:p>
        </p:txBody>
      </p:sp>
      <p:sp>
        <p:nvSpPr>
          <p:cNvPr id="16" name="Right Triangle 15"/>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23" name="Group 22"/>
          <p:cNvGrpSpPr/>
          <p:nvPr userDrawn="1"/>
        </p:nvGrpSpPr>
        <p:grpSpPr>
          <a:xfrm>
            <a:off x="0" y="6400801"/>
            <a:ext cx="12192000" cy="457200"/>
            <a:chOff x="0" y="6400801"/>
            <a:chExt cx="12192000" cy="457200"/>
          </a:xfrm>
        </p:grpSpPr>
        <p:sp>
          <p:nvSpPr>
            <p:cNvPr id="24" name="Rectangle 2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2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27" name="Freeform 2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97093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Right Triangle 4"/>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159160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4864100"/>
            <a:ext cx="12192000" cy="1993900"/>
          </a:xfrm>
          <a:prstGeom prst="rect">
            <a:avLst/>
          </a:prstGeom>
        </p:spPr>
        <p:txBody>
          <a:bodyPr/>
          <a:lstStyle>
            <a:lvl1pPr>
              <a:defRPr sz="1600"/>
            </a:lvl1pPr>
          </a:lstStyle>
          <a:p>
            <a:endParaRPr lang="id-ID"/>
          </a:p>
        </p:txBody>
      </p:sp>
      <p:sp>
        <p:nvSpPr>
          <p:cNvPr id="6" name="Right Triangle 5"/>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168606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70293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1" y="-1"/>
            <a:ext cx="2294731" cy="2294731"/>
          </a:xfrm>
          <a:prstGeom prst="rect">
            <a:avLst/>
          </a:prstGeom>
        </p:spPr>
        <p:txBody>
          <a:bodyPr/>
          <a:lstStyle>
            <a:lvl1pPr>
              <a:defRPr sz="1800"/>
            </a:lvl1pPr>
          </a:lstStyle>
          <a:p>
            <a:endParaRPr lang="id-ID"/>
          </a:p>
        </p:txBody>
      </p:sp>
      <p:sp>
        <p:nvSpPr>
          <p:cNvPr id="7" name="Picture Placeholder 8"/>
          <p:cNvSpPr>
            <a:spLocks noGrp="1"/>
          </p:cNvSpPr>
          <p:nvPr>
            <p:ph type="pic" sz="quarter" idx="16"/>
          </p:nvPr>
        </p:nvSpPr>
        <p:spPr>
          <a:xfrm>
            <a:off x="-1" y="2294730"/>
            <a:ext cx="2294731" cy="2321719"/>
          </a:xfrm>
          <a:prstGeom prst="rect">
            <a:avLst/>
          </a:prstGeom>
        </p:spPr>
        <p:txBody>
          <a:bodyPr/>
          <a:lstStyle>
            <a:lvl1pPr>
              <a:defRPr sz="1800"/>
            </a:lvl1pPr>
          </a:lstStyle>
          <a:p>
            <a:endParaRPr lang="id-ID"/>
          </a:p>
        </p:txBody>
      </p:sp>
      <p:sp>
        <p:nvSpPr>
          <p:cNvPr id="8" name="Picture Placeholder 8"/>
          <p:cNvSpPr>
            <a:spLocks noGrp="1"/>
          </p:cNvSpPr>
          <p:nvPr>
            <p:ph type="pic" sz="quarter" idx="17"/>
          </p:nvPr>
        </p:nvSpPr>
        <p:spPr>
          <a:xfrm>
            <a:off x="-1" y="4616449"/>
            <a:ext cx="2294731" cy="2294731"/>
          </a:xfrm>
          <a:prstGeom prst="rect">
            <a:avLst/>
          </a:prstGeom>
        </p:spPr>
        <p:txBody>
          <a:bodyPr/>
          <a:lstStyle>
            <a:lvl1pPr>
              <a:defRPr sz="1800"/>
            </a:lvl1pPr>
          </a:lstStyle>
          <a:p>
            <a:endParaRPr lang="id-ID"/>
          </a:p>
        </p:txBody>
      </p:sp>
      <p:sp>
        <p:nvSpPr>
          <p:cNvPr id="9" name="Picture Placeholder 8"/>
          <p:cNvSpPr>
            <a:spLocks noGrp="1"/>
          </p:cNvSpPr>
          <p:nvPr>
            <p:ph type="pic" sz="quarter" idx="18"/>
          </p:nvPr>
        </p:nvSpPr>
        <p:spPr>
          <a:xfrm>
            <a:off x="2294730" y="0"/>
            <a:ext cx="2294731" cy="2294731"/>
          </a:xfrm>
          <a:prstGeom prst="rect">
            <a:avLst/>
          </a:prstGeom>
        </p:spPr>
        <p:txBody>
          <a:bodyPr/>
          <a:lstStyle>
            <a:lvl1pPr>
              <a:defRPr sz="1800"/>
            </a:lvl1pPr>
          </a:lstStyle>
          <a:p>
            <a:endParaRPr lang="id-ID"/>
          </a:p>
        </p:txBody>
      </p:sp>
      <p:sp>
        <p:nvSpPr>
          <p:cNvPr id="10" name="Picture Placeholder 8"/>
          <p:cNvSpPr>
            <a:spLocks noGrp="1"/>
          </p:cNvSpPr>
          <p:nvPr>
            <p:ph type="pic" sz="quarter" idx="19"/>
          </p:nvPr>
        </p:nvSpPr>
        <p:spPr>
          <a:xfrm>
            <a:off x="2294730" y="2294731"/>
            <a:ext cx="2294731" cy="2321719"/>
          </a:xfrm>
          <a:prstGeom prst="rect">
            <a:avLst/>
          </a:prstGeom>
        </p:spPr>
        <p:txBody>
          <a:bodyPr/>
          <a:lstStyle>
            <a:lvl1pPr>
              <a:defRPr sz="1800"/>
            </a:lvl1pPr>
          </a:lstStyle>
          <a:p>
            <a:endParaRPr lang="id-ID"/>
          </a:p>
        </p:txBody>
      </p:sp>
      <p:sp>
        <p:nvSpPr>
          <p:cNvPr id="11" name="Picture Placeholder 8"/>
          <p:cNvSpPr>
            <a:spLocks noGrp="1"/>
          </p:cNvSpPr>
          <p:nvPr>
            <p:ph type="pic" sz="quarter" idx="20"/>
          </p:nvPr>
        </p:nvSpPr>
        <p:spPr>
          <a:xfrm>
            <a:off x="2294730" y="4616450"/>
            <a:ext cx="2294731" cy="2294731"/>
          </a:xfrm>
          <a:prstGeom prst="rect">
            <a:avLst/>
          </a:prstGeom>
        </p:spPr>
        <p:txBody>
          <a:bodyPr/>
          <a:lstStyle>
            <a:lvl1pPr>
              <a:defRPr sz="1800"/>
            </a:lvl1pPr>
          </a:lstStyle>
          <a:p>
            <a:endParaRPr lang="id-ID"/>
          </a:p>
        </p:txBody>
      </p:sp>
      <p:sp>
        <p:nvSpPr>
          <p:cNvPr id="12" name="Picture Placeholder 8"/>
          <p:cNvSpPr>
            <a:spLocks noGrp="1"/>
          </p:cNvSpPr>
          <p:nvPr>
            <p:ph type="pic" sz="quarter" idx="21"/>
          </p:nvPr>
        </p:nvSpPr>
        <p:spPr>
          <a:xfrm>
            <a:off x="4589461" y="-1"/>
            <a:ext cx="2294731" cy="2294731"/>
          </a:xfrm>
          <a:prstGeom prst="rect">
            <a:avLst/>
          </a:prstGeom>
        </p:spPr>
        <p:txBody>
          <a:bodyPr/>
          <a:lstStyle>
            <a:lvl1pPr>
              <a:defRPr sz="1800"/>
            </a:lvl1pPr>
          </a:lstStyle>
          <a:p>
            <a:endParaRPr lang="id-ID"/>
          </a:p>
        </p:txBody>
      </p:sp>
      <p:sp>
        <p:nvSpPr>
          <p:cNvPr id="13" name="Picture Placeholder 8"/>
          <p:cNvSpPr>
            <a:spLocks noGrp="1"/>
          </p:cNvSpPr>
          <p:nvPr>
            <p:ph type="pic" sz="quarter" idx="22"/>
          </p:nvPr>
        </p:nvSpPr>
        <p:spPr>
          <a:xfrm>
            <a:off x="4589461" y="2294730"/>
            <a:ext cx="2294731" cy="2321719"/>
          </a:xfrm>
          <a:prstGeom prst="rect">
            <a:avLst/>
          </a:prstGeom>
        </p:spPr>
        <p:txBody>
          <a:bodyPr/>
          <a:lstStyle>
            <a:lvl1pPr>
              <a:defRPr sz="1800"/>
            </a:lvl1pPr>
          </a:lstStyle>
          <a:p>
            <a:endParaRPr lang="id-ID"/>
          </a:p>
        </p:txBody>
      </p:sp>
      <p:sp>
        <p:nvSpPr>
          <p:cNvPr id="14" name="Picture Placeholder 8"/>
          <p:cNvSpPr>
            <a:spLocks noGrp="1"/>
          </p:cNvSpPr>
          <p:nvPr>
            <p:ph type="pic" sz="quarter" idx="23"/>
          </p:nvPr>
        </p:nvSpPr>
        <p:spPr>
          <a:xfrm>
            <a:off x="4589461" y="4616449"/>
            <a:ext cx="2294731" cy="2294731"/>
          </a:xfrm>
          <a:prstGeom prst="rect">
            <a:avLst/>
          </a:prstGeom>
        </p:spPr>
        <p:txBody>
          <a:bodyPr/>
          <a:lstStyle>
            <a:lvl1pPr>
              <a:defRPr sz="1800"/>
            </a:lvl1pPr>
          </a:lstStyle>
          <a:p>
            <a:endParaRPr lang="id-ID"/>
          </a:p>
        </p:txBody>
      </p:sp>
      <p:sp>
        <p:nvSpPr>
          <p:cNvPr id="15" name="Right Triangle 14"/>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3148225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animBg="1"/>
      <p:bldP spid="1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1" name="Picture Placeholder 7"/>
          <p:cNvSpPr>
            <a:spLocks noGrp="1"/>
          </p:cNvSpPr>
          <p:nvPr>
            <p:ph type="pic" sz="quarter" idx="35"/>
          </p:nvPr>
        </p:nvSpPr>
        <p:spPr>
          <a:xfrm>
            <a:off x="4860131" y="0"/>
            <a:ext cx="2471738" cy="2295244"/>
          </a:xfrm>
          <a:prstGeom prst="rect">
            <a:avLst/>
          </a:prstGeom>
        </p:spPr>
        <p:txBody>
          <a:bodyPr/>
          <a:lstStyle>
            <a:lvl1pPr>
              <a:defRPr sz="1800"/>
            </a:lvl1pPr>
          </a:lstStyle>
          <a:p>
            <a:endParaRPr lang="id-ID"/>
          </a:p>
        </p:txBody>
      </p:sp>
      <p:sp>
        <p:nvSpPr>
          <p:cNvPr id="22" name="Picture Placeholder 7"/>
          <p:cNvSpPr>
            <a:spLocks noGrp="1"/>
          </p:cNvSpPr>
          <p:nvPr>
            <p:ph type="pic" sz="quarter" idx="37"/>
          </p:nvPr>
        </p:nvSpPr>
        <p:spPr>
          <a:xfrm>
            <a:off x="4860131" y="4569540"/>
            <a:ext cx="2471738" cy="2288459"/>
          </a:xfrm>
          <a:prstGeom prst="rect">
            <a:avLst/>
          </a:prstGeom>
        </p:spPr>
        <p:txBody>
          <a:bodyPr/>
          <a:lstStyle>
            <a:lvl1pPr>
              <a:defRPr sz="1800"/>
            </a:lvl1pPr>
          </a:lstStyle>
          <a:p>
            <a:endParaRPr lang="id-ID"/>
          </a:p>
        </p:txBody>
      </p:sp>
      <p:sp>
        <p:nvSpPr>
          <p:cNvPr id="23" name="Picture Placeholder 7"/>
          <p:cNvSpPr>
            <a:spLocks noGrp="1"/>
          </p:cNvSpPr>
          <p:nvPr>
            <p:ph type="pic" sz="quarter" idx="39"/>
          </p:nvPr>
        </p:nvSpPr>
        <p:spPr>
          <a:xfrm>
            <a:off x="2469356" y="2288459"/>
            <a:ext cx="2390775" cy="2281082"/>
          </a:xfrm>
          <a:prstGeom prst="rect">
            <a:avLst/>
          </a:prstGeom>
        </p:spPr>
        <p:txBody>
          <a:bodyPr/>
          <a:lstStyle>
            <a:lvl1pPr>
              <a:defRPr sz="1800"/>
            </a:lvl1pPr>
          </a:lstStyle>
          <a:p>
            <a:endParaRPr lang="id-ID"/>
          </a:p>
        </p:txBody>
      </p:sp>
      <p:sp>
        <p:nvSpPr>
          <p:cNvPr id="24" name="Picture Placeholder 7"/>
          <p:cNvSpPr>
            <a:spLocks noGrp="1"/>
          </p:cNvSpPr>
          <p:nvPr>
            <p:ph type="pic" sz="quarter" idx="41"/>
          </p:nvPr>
        </p:nvSpPr>
        <p:spPr>
          <a:xfrm>
            <a:off x="1" y="-1"/>
            <a:ext cx="2469356" cy="2300951"/>
          </a:xfrm>
          <a:prstGeom prst="rect">
            <a:avLst/>
          </a:prstGeom>
        </p:spPr>
        <p:txBody>
          <a:bodyPr/>
          <a:lstStyle>
            <a:lvl1pPr>
              <a:defRPr sz="1800"/>
            </a:lvl1pPr>
          </a:lstStyle>
          <a:p>
            <a:endParaRPr lang="id-ID"/>
          </a:p>
        </p:txBody>
      </p:sp>
      <p:sp>
        <p:nvSpPr>
          <p:cNvPr id="25" name="Picture Placeholder 7"/>
          <p:cNvSpPr>
            <a:spLocks noGrp="1"/>
          </p:cNvSpPr>
          <p:nvPr>
            <p:ph type="pic" sz="quarter" idx="43"/>
          </p:nvPr>
        </p:nvSpPr>
        <p:spPr>
          <a:xfrm>
            <a:off x="1" y="4569540"/>
            <a:ext cx="2469356" cy="2288459"/>
          </a:xfrm>
          <a:prstGeom prst="rect">
            <a:avLst/>
          </a:prstGeom>
        </p:spPr>
        <p:txBody>
          <a:bodyPr/>
          <a:lstStyle>
            <a:lvl1pPr>
              <a:defRPr sz="1800"/>
            </a:lvl1pPr>
          </a:lstStyle>
          <a:p>
            <a:endParaRPr lang="id-ID"/>
          </a:p>
        </p:txBody>
      </p:sp>
      <p:sp>
        <p:nvSpPr>
          <p:cNvPr id="26" name="Picture Placeholder 7"/>
          <p:cNvSpPr>
            <a:spLocks noGrp="1"/>
          </p:cNvSpPr>
          <p:nvPr>
            <p:ph type="pic" sz="quarter" idx="44"/>
          </p:nvPr>
        </p:nvSpPr>
        <p:spPr>
          <a:xfrm>
            <a:off x="9801225" y="0"/>
            <a:ext cx="2390775" cy="2298095"/>
          </a:xfrm>
          <a:prstGeom prst="rect">
            <a:avLst/>
          </a:prstGeom>
        </p:spPr>
        <p:txBody>
          <a:bodyPr/>
          <a:lstStyle>
            <a:lvl1pPr>
              <a:defRPr sz="1800"/>
            </a:lvl1pPr>
          </a:lstStyle>
          <a:p>
            <a:endParaRPr lang="id-ID"/>
          </a:p>
        </p:txBody>
      </p:sp>
      <p:sp>
        <p:nvSpPr>
          <p:cNvPr id="27" name="Picture Placeholder 7"/>
          <p:cNvSpPr>
            <a:spLocks noGrp="1"/>
          </p:cNvSpPr>
          <p:nvPr>
            <p:ph type="pic" sz="quarter" idx="46"/>
          </p:nvPr>
        </p:nvSpPr>
        <p:spPr>
          <a:xfrm>
            <a:off x="9801225" y="4572095"/>
            <a:ext cx="2390775" cy="2293281"/>
          </a:xfrm>
          <a:prstGeom prst="rect">
            <a:avLst/>
          </a:prstGeom>
        </p:spPr>
        <p:txBody>
          <a:bodyPr/>
          <a:lstStyle>
            <a:lvl1pPr>
              <a:defRPr sz="1800"/>
            </a:lvl1pPr>
          </a:lstStyle>
          <a:p>
            <a:endParaRPr lang="id-ID"/>
          </a:p>
        </p:txBody>
      </p:sp>
      <p:sp>
        <p:nvSpPr>
          <p:cNvPr id="28" name="Picture Placeholder 7"/>
          <p:cNvSpPr>
            <a:spLocks noGrp="1"/>
          </p:cNvSpPr>
          <p:nvPr>
            <p:ph type="pic" sz="quarter" idx="48"/>
          </p:nvPr>
        </p:nvSpPr>
        <p:spPr>
          <a:xfrm>
            <a:off x="7331870" y="2295836"/>
            <a:ext cx="2469356" cy="2281082"/>
          </a:xfrm>
          <a:prstGeom prst="rect">
            <a:avLst/>
          </a:prstGeom>
        </p:spPr>
        <p:txBody>
          <a:bodyPr/>
          <a:lstStyle>
            <a:lvl1pPr>
              <a:defRPr sz="1800"/>
            </a:lvl1pPr>
          </a:lstStyle>
          <a:p>
            <a:endParaRPr lang="id-ID"/>
          </a:p>
        </p:txBody>
      </p:sp>
      <p:sp>
        <p:nvSpPr>
          <p:cNvPr id="29" name="Rectangle 28"/>
          <p:cNvSpPr/>
          <p:nvPr userDrawn="1"/>
        </p:nvSpPr>
        <p:spPr>
          <a:xfrm>
            <a:off x="-2383" y="2295244"/>
            <a:ext cx="2471738" cy="227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29"/>
          <p:cNvSpPr/>
          <p:nvPr userDrawn="1"/>
        </p:nvSpPr>
        <p:spPr>
          <a:xfrm>
            <a:off x="2468164" y="1"/>
            <a:ext cx="2391965" cy="2295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p:cNvSpPr/>
          <p:nvPr userDrawn="1"/>
        </p:nvSpPr>
        <p:spPr>
          <a:xfrm>
            <a:off x="2468164" y="4564426"/>
            <a:ext cx="2391965" cy="2305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31"/>
          <p:cNvSpPr/>
          <p:nvPr userDrawn="1"/>
        </p:nvSpPr>
        <p:spPr>
          <a:xfrm>
            <a:off x="7330678" y="-4820"/>
            <a:ext cx="2470545" cy="2300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userDrawn="1"/>
        </p:nvSpPr>
        <p:spPr>
          <a:xfrm>
            <a:off x="7330678" y="4572391"/>
            <a:ext cx="2470545" cy="230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userDrawn="1"/>
        </p:nvSpPr>
        <p:spPr>
          <a:xfrm>
            <a:off x="9801223" y="2298391"/>
            <a:ext cx="2390777" cy="2273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p:cNvSpPr/>
          <p:nvPr userDrawn="1"/>
        </p:nvSpPr>
        <p:spPr>
          <a:xfrm>
            <a:off x="4860131" y="2295540"/>
            <a:ext cx="2471738" cy="2281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93617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3904180" cy="6858000"/>
          </a:xfrm>
          <a:prstGeom prst="rect">
            <a:avLst/>
          </a:prstGeom>
        </p:spPr>
        <p:txBody>
          <a:bodyPr/>
          <a:lstStyle>
            <a:lvl1pPr>
              <a:defRPr sz="1600"/>
            </a:lvl1pPr>
          </a:lstStyle>
          <a:p>
            <a:endParaRPr lang="id-ID"/>
          </a:p>
        </p:txBody>
      </p:sp>
      <p:sp>
        <p:nvSpPr>
          <p:cNvPr id="8" name="Right Triangle 7"/>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spTree>
    <p:extLst>
      <p:ext uri="{BB962C8B-B14F-4D97-AF65-F5344CB8AC3E}">
        <p14:creationId xmlns:p14="http://schemas.microsoft.com/office/powerpoint/2010/main" val="1752890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209143" y="0"/>
            <a:ext cx="7982859" cy="6858001"/>
            <a:chOff x="4087829" y="0"/>
            <a:chExt cx="8104173" cy="6858001"/>
          </a:xfrm>
        </p:grpSpPr>
        <p:sp>
          <p:nvSpPr>
            <p:cNvPr id="2" name="Rectangle 1"/>
            <p:cNvSpPr/>
            <p:nvPr userDrawn="1"/>
          </p:nvSpPr>
          <p:spPr>
            <a:xfrm>
              <a:off x="6179642" y="0"/>
              <a:ext cx="60123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ight Triangle 2"/>
            <p:cNvSpPr/>
            <p:nvPr userDrawn="1"/>
          </p:nvSpPr>
          <p:spPr>
            <a:xfrm flipH="1">
              <a:off x="4087829" y="1"/>
              <a:ext cx="2091813"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617897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288474"/>
            <a:ext cx="12192000" cy="4270662"/>
          </a:xfrm>
          <a:prstGeom prst="rect">
            <a:avLst/>
          </a:prstGeom>
        </p:spPr>
        <p:txBody>
          <a:bodyPr/>
          <a:lstStyle>
            <a:lvl1pPr>
              <a:defRPr sz="1600"/>
            </a:lvl1pPr>
          </a:lstStyle>
          <a:p>
            <a:endParaRPr lang="id-ID"/>
          </a:p>
        </p:txBody>
      </p:sp>
      <p:sp>
        <p:nvSpPr>
          <p:cNvPr id="4" name="Right Triangle 3"/>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6" name="Group 5"/>
          <p:cNvGrpSpPr/>
          <p:nvPr userDrawn="1"/>
        </p:nvGrpSpPr>
        <p:grpSpPr>
          <a:xfrm>
            <a:off x="0" y="6400801"/>
            <a:ext cx="12192000" cy="457200"/>
            <a:chOff x="0" y="6400801"/>
            <a:chExt cx="12192000" cy="457200"/>
          </a:xfrm>
        </p:grpSpPr>
        <p:sp>
          <p:nvSpPr>
            <p:cNvPr id="7" name="Rectangle 6"/>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9"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0" name="Freeform 9">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8288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0248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41656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Picture Placeholder 7"/>
          <p:cNvSpPr>
            <a:spLocks noGrp="1"/>
          </p:cNvSpPr>
          <p:nvPr>
            <p:ph type="pic" sz="quarter" idx="10"/>
          </p:nvPr>
        </p:nvSpPr>
        <p:spPr>
          <a:xfrm>
            <a:off x="0" y="4165600"/>
            <a:ext cx="4013200" cy="2247901"/>
          </a:xfrm>
          <a:custGeom>
            <a:avLst/>
            <a:gdLst>
              <a:gd name="connsiteX0" fmla="*/ 0 w 4013200"/>
              <a:gd name="connsiteY0" fmla="*/ 0 h 2235201"/>
              <a:gd name="connsiteX1" fmla="*/ 4013200 w 4013200"/>
              <a:gd name="connsiteY1" fmla="*/ 0 h 2235201"/>
              <a:gd name="connsiteX2" fmla="*/ 4013200 w 4013200"/>
              <a:gd name="connsiteY2" fmla="*/ 2235201 h 2235201"/>
              <a:gd name="connsiteX3" fmla="*/ 0 w 4013200"/>
              <a:gd name="connsiteY3" fmla="*/ 2235201 h 2235201"/>
              <a:gd name="connsiteX4" fmla="*/ 0 w 4013200"/>
              <a:gd name="connsiteY4" fmla="*/ 0 h 2235201"/>
              <a:gd name="connsiteX0" fmla="*/ 0 w 4013200"/>
              <a:gd name="connsiteY0" fmla="*/ 0 h 2247901"/>
              <a:gd name="connsiteX1" fmla="*/ 4013200 w 4013200"/>
              <a:gd name="connsiteY1" fmla="*/ 0 h 2247901"/>
              <a:gd name="connsiteX2" fmla="*/ 3136900 w 4013200"/>
              <a:gd name="connsiteY2" fmla="*/ 2247901 h 2247901"/>
              <a:gd name="connsiteX3" fmla="*/ 0 w 4013200"/>
              <a:gd name="connsiteY3" fmla="*/ 2235201 h 2247901"/>
              <a:gd name="connsiteX4" fmla="*/ 0 w 4013200"/>
              <a:gd name="connsiteY4" fmla="*/ 0 h 224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00" h="2247901">
                <a:moveTo>
                  <a:pt x="0" y="0"/>
                </a:moveTo>
                <a:lnTo>
                  <a:pt x="4013200" y="0"/>
                </a:lnTo>
                <a:lnTo>
                  <a:pt x="3136900" y="2247901"/>
                </a:lnTo>
                <a:lnTo>
                  <a:pt x="0" y="2235201"/>
                </a:lnTo>
                <a:lnTo>
                  <a:pt x="0" y="0"/>
                </a:lnTo>
                <a:close/>
              </a:path>
            </a:pathLst>
          </a:custGeom>
        </p:spPr>
        <p:txBody>
          <a:bodyPr/>
          <a:lstStyle>
            <a:lvl1pPr>
              <a:defRPr sz="1600"/>
            </a:lvl1pPr>
          </a:lstStyle>
          <a:p>
            <a:endParaRPr lang="id-ID"/>
          </a:p>
        </p:txBody>
      </p:sp>
      <p:sp>
        <p:nvSpPr>
          <p:cNvPr id="11" name="Picture Placeholder 7"/>
          <p:cNvSpPr>
            <a:spLocks noGrp="1"/>
          </p:cNvSpPr>
          <p:nvPr>
            <p:ph type="pic" sz="quarter" idx="11"/>
          </p:nvPr>
        </p:nvSpPr>
        <p:spPr>
          <a:xfrm>
            <a:off x="3146424" y="4165599"/>
            <a:ext cx="5044115" cy="2242821"/>
          </a:xfrm>
          <a:custGeom>
            <a:avLst/>
            <a:gdLst>
              <a:gd name="connsiteX0" fmla="*/ 0 w 4177340"/>
              <a:gd name="connsiteY0" fmla="*/ 0 h 2235201"/>
              <a:gd name="connsiteX1" fmla="*/ 4177340 w 4177340"/>
              <a:gd name="connsiteY1" fmla="*/ 0 h 2235201"/>
              <a:gd name="connsiteX2" fmla="*/ 4177340 w 4177340"/>
              <a:gd name="connsiteY2" fmla="*/ 2235201 h 2235201"/>
              <a:gd name="connsiteX3" fmla="*/ 0 w 4177340"/>
              <a:gd name="connsiteY3" fmla="*/ 2235201 h 2235201"/>
              <a:gd name="connsiteX4" fmla="*/ 0 w 4177340"/>
              <a:gd name="connsiteY4" fmla="*/ 0 h 2235201"/>
              <a:gd name="connsiteX0" fmla="*/ 866775 w 5044115"/>
              <a:gd name="connsiteY0" fmla="*/ 0 h 2239963"/>
              <a:gd name="connsiteX1" fmla="*/ 5044115 w 5044115"/>
              <a:gd name="connsiteY1" fmla="*/ 0 h 2239963"/>
              <a:gd name="connsiteX2" fmla="*/ 5044115 w 5044115"/>
              <a:gd name="connsiteY2" fmla="*/ 2235201 h 2239963"/>
              <a:gd name="connsiteX3" fmla="*/ 0 w 5044115"/>
              <a:gd name="connsiteY3" fmla="*/ 2239963 h 2239963"/>
              <a:gd name="connsiteX4" fmla="*/ 866775 w 5044115"/>
              <a:gd name="connsiteY4" fmla="*/ 0 h 2239963"/>
              <a:gd name="connsiteX0" fmla="*/ 866775 w 5044115"/>
              <a:gd name="connsiteY0" fmla="*/ 0 h 2242821"/>
              <a:gd name="connsiteX1" fmla="*/ 5044115 w 5044115"/>
              <a:gd name="connsiteY1" fmla="*/ 0 h 2242821"/>
              <a:gd name="connsiteX2" fmla="*/ 4266875 w 5044115"/>
              <a:gd name="connsiteY2" fmla="*/ 2242821 h 2242821"/>
              <a:gd name="connsiteX3" fmla="*/ 0 w 5044115"/>
              <a:gd name="connsiteY3" fmla="*/ 2239963 h 2242821"/>
              <a:gd name="connsiteX4" fmla="*/ 866775 w 5044115"/>
              <a:gd name="connsiteY4" fmla="*/ 0 h 2242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4115" h="2242821">
                <a:moveTo>
                  <a:pt x="866775" y="0"/>
                </a:moveTo>
                <a:lnTo>
                  <a:pt x="5044115" y="0"/>
                </a:lnTo>
                <a:lnTo>
                  <a:pt x="4266875" y="2242821"/>
                </a:lnTo>
                <a:lnTo>
                  <a:pt x="0" y="2239963"/>
                </a:lnTo>
                <a:lnTo>
                  <a:pt x="866775" y="0"/>
                </a:lnTo>
                <a:close/>
              </a:path>
            </a:pathLst>
          </a:custGeom>
        </p:spPr>
        <p:txBody>
          <a:bodyPr/>
          <a:lstStyle>
            <a:lvl1pPr>
              <a:defRPr sz="1600"/>
            </a:lvl1pPr>
          </a:lstStyle>
          <a:p>
            <a:endParaRPr lang="id-ID"/>
          </a:p>
        </p:txBody>
      </p:sp>
      <p:sp>
        <p:nvSpPr>
          <p:cNvPr id="12" name="Picture Placeholder 7"/>
          <p:cNvSpPr>
            <a:spLocks noGrp="1"/>
          </p:cNvSpPr>
          <p:nvPr>
            <p:ph type="pic" sz="quarter" idx="12"/>
          </p:nvPr>
        </p:nvSpPr>
        <p:spPr>
          <a:xfrm>
            <a:off x="7405060" y="4160518"/>
            <a:ext cx="4775200" cy="2235201"/>
          </a:xfrm>
          <a:custGeom>
            <a:avLst/>
            <a:gdLst>
              <a:gd name="connsiteX0" fmla="*/ 0 w 4013200"/>
              <a:gd name="connsiteY0" fmla="*/ 0 h 2235201"/>
              <a:gd name="connsiteX1" fmla="*/ 4013200 w 4013200"/>
              <a:gd name="connsiteY1" fmla="*/ 0 h 2235201"/>
              <a:gd name="connsiteX2" fmla="*/ 4013200 w 4013200"/>
              <a:gd name="connsiteY2" fmla="*/ 2235201 h 2235201"/>
              <a:gd name="connsiteX3" fmla="*/ 0 w 4013200"/>
              <a:gd name="connsiteY3" fmla="*/ 2235201 h 2235201"/>
              <a:gd name="connsiteX4" fmla="*/ 0 w 4013200"/>
              <a:gd name="connsiteY4" fmla="*/ 0 h 2235201"/>
              <a:gd name="connsiteX0" fmla="*/ 746760 w 4759960"/>
              <a:gd name="connsiteY0" fmla="*/ 0 h 2235201"/>
              <a:gd name="connsiteX1" fmla="*/ 4759960 w 4759960"/>
              <a:gd name="connsiteY1" fmla="*/ 0 h 2235201"/>
              <a:gd name="connsiteX2" fmla="*/ 4759960 w 4759960"/>
              <a:gd name="connsiteY2" fmla="*/ 2235201 h 2235201"/>
              <a:gd name="connsiteX3" fmla="*/ 0 w 4759960"/>
              <a:gd name="connsiteY3" fmla="*/ 2235201 h 2235201"/>
              <a:gd name="connsiteX4" fmla="*/ 746760 w 4759960"/>
              <a:gd name="connsiteY4" fmla="*/ 0 h 2235201"/>
              <a:gd name="connsiteX0" fmla="*/ 762000 w 4775200"/>
              <a:gd name="connsiteY0" fmla="*/ 0 h 2235201"/>
              <a:gd name="connsiteX1" fmla="*/ 4775200 w 4775200"/>
              <a:gd name="connsiteY1" fmla="*/ 0 h 2235201"/>
              <a:gd name="connsiteX2" fmla="*/ 4775200 w 4775200"/>
              <a:gd name="connsiteY2" fmla="*/ 2235201 h 2235201"/>
              <a:gd name="connsiteX3" fmla="*/ 0 w 4775200"/>
              <a:gd name="connsiteY3" fmla="*/ 2227581 h 2235201"/>
              <a:gd name="connsiteX4" fmla="*/ 762000 w 4775200"/>
              <a:gd name="connsiteY4" fmla="*/ 0 h 223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2235201">
                <a:moveTo>
                  <a:pt x="762000" y="0"/>
                </a:moveTo>
                <a:lnTo>
                  <a:pt x="4775200" y="0"/>
                </a:lnTo>
                <a:lnTo>
                  <a:pt x="4775200" y="2235201"/>
                </a:lnTo>
                <a:lnTo>
                  <a:pt x="0" y="2227581"/>
                </a:lnTo>
                <a:lnTo>
                  <a:pt x="762000" y="0"/>
                </a:lnTo>
                <a:close/>
              </a:path>
            </a:pathLst>
          </a:custGeom>
        </p:spPr>
        <p:txBody>
          <a:bodyPr/>
          <a:lstStyle>
            <a:lvl1pPr>
              <a:defRPr sz="1600"/>
            </a:lvl1pPr>
          </a:lstStyle>
          <a:p>
            <a:endParaRPr lang="id-ID"/>
          </a:p>
        </p:txBody>
      </p:sp>
      <p:sp>
        <p:nvSpPr>
          <p:cNvPr id="19" name="Right Triangle 18"/>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21" name="Group 20"/>
          <p:cNvGrpSpPr/>
          <p:nvPr userDrawn="1"/>
        </p:nvGrpSpPr>
        <p:grpSpPr>
          <a:xfrm>
            <a:off x="0" y="6400801"/>
            <a:ext cx="12192000" cy="457200"/>
            <a:chOff x="0" y="6400801"/>
            <a:chExt cx="12192000" cy="457200"/>
          </a:xfrm>
        </p:grpSpPr>
        <p:sp>
          <p:nvSpPr>
            <p:cNvPr id="22" name="Rectangle 21"/>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https://www.amazingenergy.com</a:t>
              </a:r>
              <a:endParaRPr lang="en-US" sz="1400" i="1">
                <a:solidFill>
                  <a:schemeClr val="bg1"/>
                </a:solidFill>
                <a:latin typeface="Neris Light" panose="00000400000000000000" pitchFamily="50" charset="0"/>
              </a:endParaRPr>
            </a:p>
          </p:txBody>
        </p:sp>
        <p:sp>
          <p:nvSpPr>
            <p:cNvPr id="25" name="Freeform 24">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65515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9" grpId="0" animBg="1"/>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ight Triangle 2"/>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2" name="Group 1"/>
          <p:cNvGrpSpPr/>
          <p:nvPr userDrawn="1"/>
        </p:nvGrpSpPr>
        <p:grpSpPr>
          <a:xfrm>
            <a:off x="0" y="6400801"/>
            <a:ext cx="12192000" cy="457200"/>
            <a:chOff x="0" y="6400801"/>
            <a:chExt cx="12192000" cy="457200"/>
          </a:xfrm>
        </p:grpSpPr>
        <p:sp>
          <p:nvSpPr>
            <p:cNvPr id="6" name="Rectangle 5"/>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7"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8" name="Freeform 7">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31697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407159" y="1977557"/>
            <a:ext cx="2582562" cy="3620530"/>
          </a:xfrm>
          <a:prstGeom prst="rect">
            <a:avLst/>
          </a:prstGeom>
        </p:spPr>
        <p:txBody>
          <a:bodyPr/>
          <a:lstStyle>
            <a:lvl1pPr>
              <a:defRPr sz="1600"/>
            </a:lvl1pPr>
          </a:lstStyle>
          <a:p>
            <a:endParaRPr lang="id-ID"/>
          </a:p>
        </p:txBody>
      </p:sp>
      <p:sp>
        <p:nvSpPr>
          <p:cNvPr id="11" name="Picture Placeholder 7"/>
          <p:cNvSpPr>
            <a:spLocks noGrp="1"/>
          </p:cNvSpPr>
          <p:nvPr>
            <p:ph type="pic" sz="quarter" idx="11"/>
          </p:nvPr>
        </p:nvSpPr>
        <p:spPr>
          <a:xfrm>
            <a:off x="4457973" y="1541056"/>
            <a:ext cx="3237677" cy="4538945"/>
          </a:xfrm>
          <a:prstGeom prst="rect">
            <a:avLst/>
          </a:prstGeom>
        </p:spPr>
        <p:txBody>
          <a:bodyPr/>
          <a:lstStyle>
            <a:lvl1pPr>
              <a:defRPr sz="1600"/>
            </a:lvl1pPr>
          </a:lstStyle>
          <a:p>
            <a:endParaRPr lang="id-ID"/>
          </a:p>
        </p:txBody>
      </p:sp>
      <p:sp>
        <p:nvSpPr>
          <p:cNvPr id="12" name="Picture Placeholder 7"/>
          <p:cNvSpPr>
            <a:spLocks noGrp="1"/>
          </p:cNvSpPr>
          <p:nvPr>
            <p:ph type="pic" sz="quarter" idx="12"/>
          </p:nvPr>
        </p:nvSpPr>
        <p:spPr>
          <a:xfrm>
            <a:off x="8163902" y="1977557"/>
            <a:ext cx="2582562" cy="3620530"/>
          </a:xfrm>
          <a:prstGeom prst="rect">
            <a:avLst/>
          </a:prstGeom>
        </p:spPr>
        <p:txBody>
          <a:bodyPr/>
          <a:lstStyle>
            <a:lvl1pPr>
              <a:defRPr sz="1600"/>
            </a:lvl1pPr>
          </a:lstStyle>
          <a:p>
            <a:endParaRPr lang="id-ID"/>
          </a:p>
        </p:txBody>
      </p:sp>
      <p:sp>
        <p:nvSpPr>
          <p:cNvPr id="13" name="Right Triangle 12"/>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5" name="Group 14"/>
          <p:cNvGrpSpPr/>
          <p:nvPr userDrawn="1"/>
        </p:nvGrpSpPr>
        <p:grpSpPr>
          <a:xfrm>
            <a:off x="0" y="6400801"/>
            <a:ext cx="12192000" cy="457200"/>
            <a:chOff x="0" y="6400801"/>
            <a:chExt cx="12192000" cy="457200"/>
          </a:xfrm>
        </p:grpSpPr>
        <p:sp>
          <p:nvSpPr>
            <p:cNvPr id="16" name="Rectangle 15"/>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8"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9" name="Freeform 18">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64265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5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 presetClass="entr" presetSubtype="8" fill="hold" grpId="0" nodeType="withEffect" nodePh="1">
                                  <p:stCondLst>
                                    <p:cond delay="0"/>
                                  </p:stCondLst>
                                  <p:endCondLst>
                                    <p:cond evt="begin" delay="0">
                                      <p:tn val="22"/>
                                    </p:cond>
                                  </p:end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26391" y="1934070"/>
            <a:ext cx="3584971" cy="3410941"/>
          </a:xfrm>
          <a:prstGeom prst="rect">
            <a:avLst/>
          </a:prstGeom>
        </p:spPr>
        <p:txBody>
          <a:bodyPr/>
          <a:lstStyle>
            <a:lvl1pPr>
              <a:defRPr sz="1600"/>
            </a:lvl1pPr>
          </a:lstStyle>
          <a:p>
            <a:endParaRPr lang="id-ID"/>
          </a:p>
        </p:txBody>
      </p:sp>
      <p:sp>
        <p:nvSpPr>
          <p:cNvPr id="11" name="Right Triangle 10"/>
          <p:cNvSpPr/>
          <p:nvPr userDrawn="1"/>
        </p:nvSpPr>
        <p:spPr>
          <a:xfrm flipH="1" flipV="1">
            <a:off x="11104605" y="0"/>
            <a:ext cx="1087395" cy="8782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588959" y="86043"/>
            <a:ext cx="560388" cy="369332"/>
          </a:xfrm>
          <a:prstGeom prst="rect">
            <a:avLst/>
          </a:prstGeom>
          <a:noFill/>
        </p:spPr>
        <p:txBody>
          <a:bodyPr wrap="square" rtlCol="0">
            <a:spAutoFit/>
          </a:bodyPr>
          <a:lstStyle/>
          <a:p>
            <a:pPr algn="ctr"/>
            <a:fld id="{260E2A6B-A809-4840-BF14-8648BC0BDF87}" type="slidenum">
              <a:rPr lang="id-ID" sz="1800" b="1" smtClean="0">
                <a:solidFill>
                  <a:schemeClr val="bg1"/>
                </a:solidFill>
                <a:latin typeface="Neris Light" panose="00000400000000000000" pitchFamily="50" charset="0"/>
              </a:rPr>
              <a:pPr algn="ctr"/>
              <a:t>‹#›</a:t>
            </a:fld>
            <a:endParaRPr lang="id-ID" sz="2000">
              <a:solidFill>
                <a:schemeClr val="bg1"/>
              </a:solidFill>
              <a:latin typeface="Neris Light" panose="00000400000000000000" pitchFamily="50" charset="0"/>
            </a:endParaRPr>
          </a:p>
        </p:txBody>
      </p:sp>
      <p:grpSp>
        <p:nvGrpSpPr>
          <p:cNvPr id="13" name="Group 12"/>
          <p:cNvGrpSpPr/>
          <p:nvPr userDrawn="1"/>
        </p:nvGrpSpPr>
        <p:grpSpPr>
          <a:xfrm>
            <a:off x="0" y="6400801"/>
            <a:ext cx="12192000" cy="457200"/>
            <a:chOff x="0" y="6400801"/>
            <a:chExt cx="12192000" cy="457200"/>
          </a:xfrm>
        </p:grpSpPr>
        <p:sp>
          <p:nvSpPr>
            <p:cNvPr id="14" name="Rectangle 13"/>
            <p:cNvSpPr/>
            <p:nvPr userDrawn="1"/>
          </p:nvSpPr>
          <p:spPr>
            <a:xfrm>
              <a:off x="0" y="6400801"/>
              <a:ext cx="12192000" cy="457200"/>
            </a:xfrm>
            <a:prstGeom prst="rec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userDrawn="1"/>
          </p:nvSpPr>
          <p:spPr>
            <a:xfrm>
              <a:off x="284646" y="6460124"/>
              <a:ext cx="1359243" cy="338554"/>
            </a:xfrm>
            <a:prstGeom prst="rect">
              <a:avLst/>
            </a:prstGeom>
            <a:noFill/>
          </p:spPr>
          <p:txBody>
            <a:bodyPr wrap="square" rtlCol="0">
              <a:spAutoFit/>
            </a:bodyPr>
            <a:lstStyle/>
            <a:p>
              <a:pPr algn="l"/>
              <a:r>
                <a:rPr lang="id-ID" sz="1600" b="1" i="1" spc="0">
                  <a:solidFill>
                    <a:schemeClr val="bg1"/>
                  </a:solidFill>
                  <a:latin typeface="Neris Black" panose="00000A00000000000000" pitchFamily="50" charset="0"/>
                </a:rPr>
                <a:t>H</a:t>
              </a:r>
              <a:r>
                <a:rPr lang="id-ID" sz="1600" b="1" i="1" spc="0">
                  <a:solidFill>
                    <a:schemeClr val="accent1"/>
                  </a:solidFill>
                  <a:latin typeface="Neris Black" panose="00000A00000000000000" pitchFamily="50" charset="0"/>
                </a:rPr>
                <a:t>E</a:t>
              </a:r>
              <a:r>
                <a:rPr lang="id-ID" sz="1600" b="1" i="1" spc="0">
                  <a:solidFill>
                    <a:schemeClr val="bg1"/>
                  </a:solidFill>
                  <a:latin typeface="Neris Black" panose="00000A00000000000000" pitchFamily="50" charset="0"/>
                </a:rPr>
                <a:t>RO v1</a:t>
              </a:r>
            </a:p>
          </p:txBody>
        </p:sp>
        <p:sp>
          <p:nvSpPr>
            <p:cNvPr id="16" name="Title 1"/>
            <p:cNvSpPr txBox="1">
              <a:spLocks/>
            </p:cNvSpPr>
            <p:nvPr userDrawn="1"/>
          </p:nvSpPr>
          <p:spPr>
            <a:xfrm>
              <a:off x="3989721" y="6400801"/>
              <a:ext cx="4212557" cy="457200"/>
            </a:xfrm>
            <a:prstGeom prst="parallelogram">
              <a:avLst>
                <a:gd name="adj" fmla="val 30556"/>
              </a:avLst>
            </a:prstGeom>
            <a:solidFill>
              <a:schemeClr val="tx2">
                <a:lumMod val="50000"/>
                <a:alpha val="61000"/>
              </a:schemeClr>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i="1">
                  <a:solidFill>
                    <a:schemeClr val="bg1"/>
                  </a:solidFill>
                  <a:latin typeface="Neris Light" panose="00000400000000000000" pitchFamily="50" charset="0"/>
                </a:rPr>
                <a:t>www.companyweb.com</a:t>
              </a:r>
              <a:endParaRPr lang="en-US" sz="1400" i="1">
                <a:solidFill>
                  <a:schemeClr val="bg1"/>
                </a:solidFill>
                <a:latin typeface="Neris Light" panose="00000400000000000000" pitchFamily="50" charset="0"/>
              </a:endParaRPr>
            </a:p>
          </p:txBody>
        </p:sp>
        <p:sp>
          <p:nvSpPr>
            <p:cNvPr id="17" name="Freeform 16">
              <a:hlinkClick r:id="" action="ppaction://hlinkshowjump?jump=nextslide"/>
            </p:cNvPr>
            <p:cNvSpPr/>
            <p:nvPr userDrawn="1"/>
          </p:nvSpPr>
          <p:spPr>
            <a:xfrm>
              <a:off x="11567528"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hlinkClick r:id="" action="ppaction://hlinkshowjump?jump=previousslide"/>
            </p:cNvPr>
            <p:cNvSpPr/>
            <p:nvPr userDrawn="1"/>
          </p:nvSpPr>
          <p:spPr>
            <a:xfrm flipH="1">
              <a:off x="11237990" y="6545764"/>
              <a:ext cx="195847" cy="195847"/>
            </a:xfrm>
            <a:custGeom>
              <a:avLst/>
              <a:gdLst>
                <a:gd name="connsiteX0" fmla="*/ 80549 w 252000"/>
                <a:gd name="connsiteY0" fmla="*/ 45818 h 252000"/>
                <a:gd name="connsiteX1" fmla="*/ 80373 w 252000"/>
                <a:gd name="connsiteY1" fmla="*/ 204720 h 252000"/>
                <a:gd name="connsiteX2" fmla="*/ 218387 w 252000"/>
                <a:gd name="connsiteY2" fmla="*/ 125969 h 252000"/>
                <a:gd name="connsiteX3" fmla="*/ 126000 w 252000"/>
                <a:gd name="connsiteY3" fmla="*/ 0 h 252000"/>
                <a:gd name="connsiteX4" fmla="*/ 252000 w 252000"/>
                <a:gd name="connsiteY4" fmla="*/ 126000 h 252000"/>
                <a:gd name="connsiteX5" fmla="*/ 126000 w 252000"/>
                <a:gd name="connsiteY5" fmla="*/ 252000 h 252000"/>
                <a:gd name="connsiteX6" fmla="*/ 0 w 252000"/>
                <a:gd name="connsiteY6" fmla="*/ 126000 h 252000"/>
                <a:gd name="connsiteX7" fmla="*/ 126000 w 252000"/>
                <a:gd name="connsiteY7"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 h="252000">
                  <a:moveTo>
                    <a:pt x="80549" y="45818"/>
                  </a:moveTo>
                  <a:lnTo>
                    <a:pt x="80373" y="204720"/>
                  </a:lnTo>
                  <a:lnTo>
                    <a:pt x="218387" y="125969"/>
                  </a:lnTo>
                  <a:close/>
                  <a:moveTo>
                    <a:pt x="126000" y="0"/>
                  </a:moveTo>
                  <a:cubicBezTo>
                    <a:pt x="195588" y="0"/>
                    <a:pt x="252000" y="56412"/>
                    <a:pt x="252000" y="126000"/>
                  </a:cubicBezTo>
                  <a:cubicBezTo>
                    <a:pt x="252000" y="195588"/>
                    <a:pt x="195588" y="252000"/>
                    <a:pt x="126000" y="252000"/>
                  </a:cubicBezTo>
                  <a:cubicBezTo>
                    <a:pt x="56412" y="252000"/>
                    <a:pt x="0" y="195588"/>
                    <a:pt x="0" y="126000"/>
                  </a:cubicBezTo>
                  <a:cubicBezTo>
                    <a:pt x="0" y="56412"/>
                    <a:pt x="56412" y="0"/>
                    <a:pt x="126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04214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500"/>
                                        <p:tgtEl>
                                          <p:spTgt spid="13"/>
                                        </p:tgtEl>
                                      </p:cBhvr>
                                    </p:animEffect>
                                  </p:childTnLst>
                                </p:cTn>
                              </p:par>
                            </p:childTnLst>
                          </p:cTn>
                        </p:par>
                        <p:par>
                          <p:cTn id="16" fill="hold">
                            <p:stCondLst>
                              <p:cond delay="15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sp>
        <p:nvSpPr>
          <p:cNvPr id="4" name="Flowchart: Manual Input 3"/>
          <p:cNvSpPr/>
          <p:nvPr userDrawn="1"/>
        </p:nvSpPr>
        <p:spPr>
          <a:xfrm rot="16200000" flipH="1">
            <a:off x="5144530" y="-189472"/>
            <a:ext cx="6858003" cy="7236940"/>
          </a:xfrm>
          <a:prstGeom prst="flowChartManualInput">
            <a:avLst/>
          </a:prstGeom>
          <a:solidFill>
            <a:srgbClr val="394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14731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9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7" r:id="rId4"/>
    <p:sldLayoutId id="2147483653" r:id="rId5"/>
    <p:sldLayoutId id="2147483652" r:id="rId6"/>
    <p:sldLayoutId id="2147483654" r:id="rId7"/>
    <p:sldLayoutId id="2147483655" r:id="rId8"/>
    <p:sldLayoutId id="2147483656" r:id="rId9"/>
    <p:sldLayoutId id="2147483657" r:id="rId10"/>
    <p:sldLayoutId id="2147483669" r:id="rId11"/>
    <p:sldLayoutId id="2147483658" r:id="rId12"/>
    <p:sldLayoutId id="2147483678" r:id="rId13"/>
    <p:sldLayoutId id="2147483659" r:id="rId14"/>
    <p:sldLayoutId id="2147483661" r:id="rId15"/>
    <p:sldLayoutId id="2147483660" r:id="rId16"/>
    <p:sldLayoutId id="2147483662" r:id="rId17"/>
    <p:sldLayoutId id="2147483663" r:id="rId18"/>
    <p:sldLayoutId id="2147483664" r:id="rId19"/>
    <p:sldLayoutId id="2147483665" r:id="rId20"/>
    <p:sldLayoutId id="2147483674" r:id="rId21"/>
    <p:sldLayoutId id="2147483681" r:id="rId22"/>
    <p:sldLayoutId id="2147483666" r:id="rId23"/>
    <p:sldLayoutId id="2147483667" r:id="rId24"/>
    <p:sldLayoutId id="2147483668" r:id="rId25"/>
    <p:sldLayoutId id="2147483670" r:id="rId26"/>
    <p:sldLayoutId id="2147483671" r:id="rId27"/>
    <p:sldLayoutId id="2147483672" r:id="rId28"/>
    <p:sldLayoutId id="2147483679" r:id="rId29"/>
    <p:sldLayoutId id="2147483675" r:id="rId30"/>
    <p:sldLayoutId id="2147483676" r:id="rId31"/>
    <p:sldLayoutId id="2147483673" r:id="rId32"/>
    <p:sldLayoutId id="2147483680" r:id="rId33"/>
    <p:sldLayoutId id="2147483682" r:id="rId3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27082F-668C-4272-A0E9-091B7AA70F88}"/>
              </a:ext>
            </a:extLst>
          </p:cNvPr>
          <p:cNvSpPr/>
          <p:nvPr/>
        </p:nvSpPr>
        <p:spPr>
          <a:xfrm>
            <a:off x="-3" y="1528313"/>
            <a:ext cx="12192000" cy="3801374"/>
          </a:xfrm>
          <a:prstGeom prst="rect">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6880D55-8A57-432D-97D3-EF9EBC71769F}"/>
              </a:ext>
            </a:extLst>
          </p:cNvPr>
          <p:cNvCxnSpPr/>
          <p:nvPr/>
        </p:nvCxnSpPr>
        <p:spPr>
          <a:xfrm>
            <a:off x="-3" y="517280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33C826-884E-4853-B4DD-89A704556ADA}"/>
              </a:ext>
            </a:extLst>
          </p:cNvPr>
          <p:cNvCxnSpPr/>
          <p:nvPr/>
        </p:nvCxnSpPr>
        <p:spPr>
          <a:xfrm>
            <a:off x="0" y="166202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bject 4">
            <a:extLst>
              <a:ext uri="{FF2B5EF4-FFF2-40B4-BE49-F238E27FC236}">
                <a16:creationId xmlns:a16="http://schemas.microsoft.com/office/drawing/2014/main" id="{F82E0658-1C79-4A92-B052-5EF6414086EC}"/>
              </a:ext>
            </a:extLst>
          </p:cNvPr>
          <p:cNvSpPr/>
          <p:nvPr/>
        </p:nvSpPr>
        <p:spPr>
          <a:xfrm>
            <a:off x="2502155" y="977431"/>
            <a:ext cx="7187690" cy="4903138"/>
          </a:xfrm>
          <a:prstGeom prst="rect">
            <a:avLst/>
          </a:prstGeom>
          <a:blipFill>
            <a:blip r:embed="rId2" cstate="print"/>
            <a:stretch>
              <a:fillRect/>
            </a:stretch>
          </a:blipFill>
        </p:spPr>
        <p:txBody>
          <a:bodyPr wrap="square" lIns="0" tIns="0" rIns="0" bIns="0" rtlCol="0"/>
          <a:lstStyle/>
          <a:p>
            <a:pPr algn="ctr"/>
            <a:endParaRPr dirty="0"/>
          </a:p>
        </p:txBody>
      </p:sp>
      <p:pic>
        <p:nvPicPr>
          <p:cNvPr id="10" name="Picture 14" descr="/var/folders/4v/4jwtv8w1409bz13sdhf2lvgm0000gp/T/com.microsoft.Powerpoint/WebArchiveCopyPasteTempFiles/OTCQX_Best_50.png">
            <a:extLst>
              <a:ext uri="{FF2B5EF4-FFF2-40B4-BE49-F238E27FC236}">
                <a16:creationId xmlns:a16="http://schemas.microsoft.com/office/drawing/2014/main" id="{F556D68A-371A-438D-A8CF-47DEC93FF2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543" y="5973815"/>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F184B9B-5A99-4CE5-8092-5B395854CDF1}"/>
              </a:ext>
            </a:extLst>
          </p:cNvPr>
          <p:cNvPicPr>
            <a:picLocks noChangeAspect="1"/>
          </p:cNvPicPr>
          <p:nvPr/>
        </p:nvPicPr>
        <p:blipFill>
          <a:blip r:embed="rId4"/>
          <a:stretch>
            <a:fillRect/>
          </a:stretch>
        </p:blipFill>
        <p:spPr>
          <a:xfrm>
            <a:off x="9506309" y="5880569"/>
            <a:ext cx="464827" cy="486961"/>
          </a:xfrm>
          <a:prstGeom prst="rect">
            <a:avLst/>
          </a:prstGeom>
        </p:spPr>
      </p:pic>
      <p:sp>
        <p:nvSpPr>
          <p:cNvPr id="13" name="TextBox 12">
            <a:extLst>
              <a:ext uri="{FF2B5EF4-FFF2-40B4-BE49-F238E27FC236}">
                <a16:creationId xmlns:a16="http://schemas.microsoft.com/office/drawing/2014/main" id="{E0BED89A-05B2-493C-BE26-2B73B9E4A40C}"/>
              </a:ext>
            </a:extLst>
          </p:cNvPr>
          <p:cNvSpPr txBox="1"/>
          <p:nvPr/>
        </p:nvSpPr>
        <p:spPr>
          <a:xfrm>
            <a:off x="2502152" y="5893216"/>
            <a:ext cx="7187689" cy="461665"/>
          </a:xfrm>
          <a:prstGeom prst="rect">
            <a:avLst/>
          </a:prstGeom>
          <a:noFill/>
        </p:spPr>
        <p:txBody>
          <a:bodyPr wrap="square" rtlCol="0">
            <a:spAutoFit/>
          </a:bodyPr>
          <a:lstStyle/>
          <a:p>
            <a:pPr algn="ctr"/>
            <a:r>
              <a:rPr lang="en-US" sz="2400" b="1" i="1" spc="600" dirty="0">
                <a:latin typeface="Neris Black" panose="00000A00000000000000" pitchFamily="50" charset="0"/>
              </a:rPr>
              <a:t>DECEMBER 2018 LD MICRO</a:t>
            </a:r>
          </a:p>
        </p:txBody>
      </p:sp>
      <p:sp>
        <p:nvSpPr>
          <p:cNvPr id="17" name="Title 1">
            <a:extLst>
              <a:ext uri="{FF2B5EF4-FFF2-40B4-BE49-F238E27FC236}">
                <a16:creationId xmlns:a16="http://schemas.microsoft.com/office/drawing/2014/main" id="{E7C47ABA-71DC-4EA9-8A43-970A820A3D7D}"/>
              </a:ext>
            </a:extLst>
          </p:cNvPr>
          <p:cNvSpPr txBox="1">
            <a:spLocks/>
          </p:cNvSpPr>
          <p:nvPr/>
        </p:nvSpPr>
        <p:spPr>
          <a:xfrm>
            <a:off x="2502152" y="460336"/>
            <a:ext cx="7187690"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b="1" i="1" spc="-300" dirty="0">
                <a:solidFill>
                  <a:schemeClr val="tx1">
                    <a:lumMod val="65000"/>
                    <a:lumOff val="35000"/>
                  </a:schemeClr>
                </a:solidFill>
                <a:latin typeface="Neris Light" panose="00000400000000000000" pitchFamily="50" charset="0"/>
              </a:rPr>
              <a:t>AMAZING ENERGY </a:t>
            </a:r>
            <a:r>
              <a:rPr lang="en-US" i="1" spc="-300" dirty="0">
                <a:solidFill>
                  <a:schemeClr val="tx1">
                    <a:lumMod val="65000"/>
                    <a:lumOff val="35000"/>
                  </a:schemeClr>
                </a:solidFill>
                <a:latin typeface="Neris Light" panose="00000400000000000000" pitchFamily="50" charset="0"/>
              </a:rPr>
              <a:t>OIL &amp; GAS</a:t>
            </a:r>
            <a:endParaRPr lang="id-ID" i="1" spc="-300" dirty="0">
              <a:solidFill>
                <a:schemeClr val="tx1">
                  <a:lumMod val="65000"/>
                  <a:lumOff val="35000"/>
                </a:schemeClr>
              </a:solidFill>
              <a:latin typeface="Neris Light" panose="00000400000000000000" pitchFamily="50" charset="0"/>
            </a:endParaRPr>
          </a:p>
        </p:txBody>
      </p:sp>
    </p:spTree>
    <p:extLst>
      <p:ext uri="{BB962C8B-B14F-4D97-AF65-F5344CB8AC3E}">
        <p14:creationId xmlns:p14="http://schemas.microsoft.com/office/powerpoint/2010/main" val="1975548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B0C6F0-1A9A-4BB9-880B-48A3A25E8F88}"/>
              </a:ext>
            </a:extLst>
          </p:cNvPr>
          <p:cNvSpPr/>
          <p:nvPr/>
        </p:nvSpPr>
        <p:spPr>
          <a:xfrm>
            <a:off x="0" y="1816488"/>
            <a:ext cx="12192000" cy="380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8648062"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WHY INVEST IN AMAZING?</a:t>
            </a:r>
            <a:endParaRPr lang="id-ID" i="1" spc="-300" dirty="0">
              <a:solidFill>
                <a:schemeClr val="tx1">
                  <a:lumMod val="65000"/>
                  <a:lumOff val="35000"/>
                </a:schemeClr>
              </a:solidFill>
              <a:latin typeface="Neris Light" panose="00000400000000000000" pitchFamily="50" charset="0"/>
            </a:endParaRPr>
          </a:p>
        </p:txBody>
      </p:sp>
      <p:sp>
        <p:nvSpPr>
          <p:cNvPr id="14" name="Rectangle: Rounded Corners 13">
            <a:extLst>
              <a:ext uri="{FF2B5EF4-FFF2-40B4-BE49-F238E27FC236}">
                <a16:creationId xmlns:a16="http://schemas.microsoft.com/office/drawing/2014/main" id="{DF9B4A79-B31F-4534-850D-4FDF9F833472}"/>
              </a:ext>
            </a:extLst>
          </p:cNvPr>
          <p:cNvSpPr/>
          <p:nvPr/>
        </p:nvSpPr>
        <p:spPr>
          <a:xfrm>
            <a:off x="634482" y="1979181"/>
            <a:ext cx="10923036" cy="3475987"/>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405B7C9-3C34-40F8-B5BF-69280CAEF44A}"/>
              </a:ext>
            </a:extLst>
          </p:cNvPr>
          <p:cNvSpPr txBox="1"/>
          <p:nvPr/>
        </p:nvSpPr>
        <p:spPr>
          <a:xfrm>
            <a:off x="878668" y="2193680"/>
            <a:ext cx="10434664"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Neris Light" panose="00000400000000000000"/>
              </a:rPr>
              <a:t>100% of leasehold in attractive, Texas-based locations</a:t>
            </a:r>
          </a:p>
          <a:p>
            <a:pPr marL="285750" indent="-285750">
              <a:buFont typeface="Arial" panose="020B0604020202020204" pitchFamily="34" charset="0"/>
              <a:buChar char="•"/>
            </a:pPr>
            <a:r>
              <a:rPr lang="en-US" sz="2400" dirty="0">
                <a:latin typeface="Neris Light" panose="00000400000000000000"/>
              </a:rPr>
              <a:t>Differentiated technical and geological approach has led to attractive modeled returns</a:t>
            </a:r>
          </a:p>
          <a:p>
            <a:pPr marL="285750" indent="-285750">
              <a:buFont typeface="Arial" panose="020B0604020202020204" pitchFamily="34" charset="0"/>
              <a:buChar char="•"/>
            </a:pPr>
            <a:r>
              <a:rPr lang="en-US" sz="2400" dirty="0">
                <a:latin typeface="Neris Light" panose="00000400000000000000"/>
              </a:rPr>
              <a:t>Conservative financial approach to development and well manufacturing mode</a:t>
            </a:r>
          </a:p>
          <a:p>
            <a:pPr marL="285750" indent="-285750">
              <a:buFont typeface="Arial" panose="020B0604020202020204" pitchFamily="34" charset="0"/>
              <a:buChar char="•"/>
            </a:pPr>
            <a:r>
              <a:rPr lang="en-US" sz="2400" dirty="0">
                <a:latin typeface="Neris Light" panose="00000400000000000000"/>
              </a:rPr>
              <a:t>Incentivized management team</a:t>
            </a:r>
          </a:p>
          <a:p>
            <a:pPr marL="285750" indent="-285750">
              <a:buFont typeface="Arial" panose="020B0604020202020204" pitchFamily="34" charset="0"/>
              <a:buChar char="•"/>
            </a:pPr>
            <a:r>
              <a:rPr lang="en-US" sz="2400" dirty="0">
                <a:latin typeface="Neris Light" panose="00000400000000000000"/>
              </a:rPr>
              <a:t>Ability to grow quickly with low CAPEX requirements protects shareholder value</a:t>
            </a:r>
          </a:p>
          <a:p>
            <a:pPr marL="285750" indent="-285750">
              <a:buFont typeface="Arial" panose="020B0604020202020204" pitchFamily="34" charset="0"/>
              <a:buChar char="•"/>
            </a:pPr>
            <a:r>
              <a:rPr lang="en-US" sz="2400" dirty="0">
                <a:latin typeface="Neris Light" panose="00000400000000000000"/>
              </a:rPr>
              <a:t>Minimal dilution risk</a:t>
            </a:r>
          </a:p>
          <a:p>
            <a:pPr marL="285750" indent="-285750">
              <a:buFont typeface="Arial" panose="020B0604020202020204" pitchFamily="34" charset="0"/>
              <a:buChar char="•"/>
            </a:pPr>
            <a:r>
              <a:rPr lang="en-US" sz="2400" dirty="0">
                <a:latin typeface="Neris Light" panose="00000400000000000000"/>
              </a:rPr>
              <a:t>Well prepared to operate in the “new normal” status quo</a:t>
            </a:r>
          </a:p>
        </p:txBody>
      </p:sp>
      <p:pic>
        <p:nvPicPr>
          <p:cNvPr id="33" name="Picture 14" descr="/var/folders/4v/4jwtv8w1409bz13sdhf2lvgm0000gp/T/com.microsoft.Powerpoint/WebArchiveCopyPasteTempFiles/OTCQX_Best_50.png">
            <a:extLst>
              <a:ext uri="{FF2B5EF4-FFF2-40B4-BE49-F238E27FC236}">
                <a16:creationId xmlns:a16="http://schemas.microsoft.com/office/drawing/2014/main" id="{37F4F663-00A6-4EB0-95BF-D7E8A3AB5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B85CAB9-757D-4B41-804A-01826C3D1EC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8" name="TextBox 7">
            <a:extLst>
              <a:ext uri="{FF2B5EF4-FFF2-40B4-BE49-F238E27FC236}">
                <a16:creationId xmlns:a16="http://schemas.microsoft.com/office/drawing/2014/main" id="{3C1ECB4F-A46D-4921-83D7-8F38876E932A}"/>
              </a:ext>
            </a:extLst>
          </p:cNvPr>
          <p:cNvSpPr txBox="1"/>
          <p:nvPr/>
        </p:nvSpPr>
        <p:spPr>
          <a:xfrm>
            <a:off x="11195631" y="6182009"/>
            <a:ext cx="361887" cy="253916"/>
          </a:xfrm>
          <a:prstGeom prst="rect">
            <a:avLst/>
          </a:prstGeom>
          <a:noFill/>
        </p:spPr>
        <p:txBody>
          <a:bodyPr wrap="square" rtlCol="0">
            <a:spAutoFit/>
          </a:bodyPr>
          <a:lstStyle/>
          <a:p>
            <a:r>
              <a:rPr lang="en-US" sz="1050" dirty="0"/>
              <a:t>10</a:t>
            </a:r>
            <a:endParaRPr lang="en-US" dirty="0"/>
          </a:p>
        </p:txBody>
      </p:sp>
    </p:spTree>
    <p:extLst>
      <p:ext uri="{BB962C8B-B14F-4D97-AF65-F5344CB8AC3E}">
        <p14:creationId xmlns:p14="http://schemas.microsoft.com/office/powerpoint/2010/main" val="905307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B0C6F0-1A9A-4BB9-880B-48A3A25E8F88}"/>
              </a:ext>
            </a:extLst>
          </p:cNvPr>
          <p:cNvSpPr/>
          <p:nvPr/>
        </p:nvSpPr>
        <p:spPr>
          <a:xfrm>
            <a:off x="0" y="1816488"/>
            <a:ext cx="12192000" cy="380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8648062"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MANAGEMENT’S “CHECKLIST” </a:t>
            </a:r>
            <a:endParaRPr lang="id-ID" i="1" spc="-300" dirty="0">
              <a:solidFill>
                <a:schemeClr val="tx1">
                  <a:lumMod val="65000"/>
                  <a:lumOff val="35000"/>
                </a:schemeClr>
              </a:solidFill>
              <a:latin typeface="Neris Light" panose="00000400000000000000" pitchFamily="50" charset="0"/>
            </a:endParaRPr>
          </a:p>
        </p:txBody>
      </p:sp>
      <p:sp>
        <p:nvSpPr>
          <p:cNvPr id="14" name="Rectangle: Rounded Corners 13">
            <a:extLst>
              <a:ext uri="{FF2B5EF4-FFF2-40B4-BE49-F238E27FC236}">
                <a16:creationId xmlns:a16="http://schemas.microsoft.com/office/drawing/2014/main" id="{DF9B4A79-B31F-4534-850D-4FDF9F833472}"/>
              </a:ext>
            </a:extLst>
          </p:cNvPr>
          <p:cNvSpPr/>
          <p:nvPr/>
        </p:nvSpPr>
        <p:spPr>
          <a:xfrm>
            <a:off x="634482" y="1979181"/>
            <a:ext cx="10923036" cy="3475987"/>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405B7C9-3C34-40F8-B5BF-69280CAEF44A}"/>
              </a:ext>
            </a:extLst>
          </p:cNvPr>
          <p:cNvSpPr txBox="1"/>
          <p:nvPr/>
        </p:nvSpPr>
        <p:spPr>
          <a:xfrm>
            <a:off x="878668" y="2270624"/>
            <a:ext cx="10434664" cy="3262432"/>
          </a:xfrm>
          <a:prstGeom prst="rect">
            <a:avLst/>
          </a:prstGeom>
          <a:noFill/>
        </p:spPr>
        <p:txBody>
          <a:bodyPr wrap="square" rtlCol="0">
            <a:spAutoFit/>
          </a:bodyPr>
          <a:lstStyle/>
          <a:p>
            <a:pPr marL="342900" indent="-342900">
              <a:buFont typeface="Wingdings" panose="05000000000000000000" pitchFamily="2" charset="2"/>
              <a:buChar char="ü"/>
            </a:pPr>
            <a:r>
              <a:rPr lang="en-US" sz="1900" dirty="0">
                <a:latin typeface="Neris Light" panose="00000400000000000000"/>
              </a:rPr>
              <a:t>Execute liabilities reduction and management program; stabilizing balance sheet</a:t>
            </a:r>
          </a:p>
          <a:p>
            <a:pPr marL="342900" indent="-342900">
              <a:buFont typeface="Wingdings" panose="05000000000000000000" pitchFamily="2" charset="2"/>
              <a:buChar char="ü"/>
            </a:pPr>
            <a:r>
              <a:rPr lang="en-US" sz="1900" dirty="0">
                <a:latin typeface="Neris Light" panose="00000400000000000000"/>
              </a:rPr>
              <a:t>Raise D&amp;C CAPEX and successfully D&amp;C WWJD #23, WWJD #31, and WWJD #30 well</a:t>
            </a:r>
            <a:endParaRPr lang="en-US" sz="1900" dirty="0">
              <a:highlight>
                <a:srgbClr val="FFFF00"/>
              </a:highlight>
              <a:latin typeface="Neris Light" panose="00000400000000000000"/>
            </a:endParaRPr>
          </a:p>
          <a:p>
            <a:pPr marL="342900" indent="-342900">
              <a:buFont typeface="Wingdings" panose="05000000000000000000" pitchFamily="2" charset="2"/>
              <a:buChar char="ü"/>
            </a:pPr>
            <a:r>
              <a:rPr lang="en-US" sz="1900" dirty="0">
                <a:latin typeface="Neris Light" panose="00000400000000000000"/>
              </a:rPr>
              <a:t>Institute new accounting system; secure new transfer agent; complete 10-K filing on time</a:t>
            </a:r>
            <a:endParaRPr lang="en-US" sz="1900" dirty="0">
              <a:highlight>
                <a:srgbClr val="FFFF00"/>
              </a:highlight>
              <a:latin typeface="Neris Light" panose="00000400000000000000"/>
            </a:endParaRPr>
          </a:p>
          <a:p>
            <a:pPr marL="342900" indent="-342900">
              <a:buFont typeface="Wingdings" panose="05000000000000000000" pitchFamily="2" charset="2"/>
              <a:buChar char="ü"/>
            </a:pPr>
            <a:r>
              <a:rPr lang="en-US" sz="1900" dirty="0">
                <a:latin typeface="Neris Light" panose="00000400000000000000"/>
              </a:rPr>
              <a:t>Secure new Engineering, Geology, and Landman teams; hire COO/CFO</a:t>
            </a:r>
          </a:p>
          <a:p>
            <a:pPr marL="342900" indent="-342900">
              <a:buFont typeface="Wingdings" panose="05000000000000000000" pitchFamily="2" charset="2"/>
              <a:buChar char="ü"/>
            </a:pPr>
            <a:r>
              <a:rPr lang="en-US" sz="1900" dirty="0">
                <a:latin typeface="Neris Light" panose="00000400000000000000"/>
              </a:rPr>
              <a:t>Raise CAPEX to D&amp;C first horizontal San Andres well in Pecos County</a:t>
            </a:r>
          </a:p>
          <a:p>
            <a:pPr marL="342900" indent="-342900">
              <a:buFont typeface="Wingdings" panose="05000000000000000000" pitchFamily="2" charset="2"/>
              <a:buChar char="q"/>
            </a:pPr>
            <a:r>
              <a:rPr lang="en-US" sz="1900" dirty="0">
                <a:latin typeface="Neris Light" panose="00000400000000000000"/>
              </a:rPr>
              <a:t>Further develop producing leases and apply new science to unlock potential that exists behind the wellbore and in existing producing wells/formations</a:t>
            </a:r>
            <a:endParaRPr lang="en-US" sz="1900" dirty="0">
              <a:highlight>
                <a:srgbClr val="FFFF00"/>
              </a:highlight>
              <a:latin typeface="Neris Light" panose="00000400000000000000"/>
            </a:endParaRPr>
          </a:p>
          <a:p>
            <a:pPr marL="342900" indent="-342900">
              <a:buFont typeface="Wingdings" panose="05000000000000000000" pitchFamily="2" charset="2"/>
              <a:buChar char="q"/>
            </a:pPr>
            <a:r>
              <a:rPr lang="en-US" sz="1900" dirty="0">
                <a:latin typeface="Neris Light" panose="00000400000000000000"/>
              </a:rPr>
              <a:t>Drill 11 new “directional” laterals</a:t>
            </a:r>
          </a:p>
          <a:p>
            <a:pPr marL="342900" indent="-342900">
              <a:buFont typeface="Wingdings" panose="05000000000000000000" pitchFamily="2" charset="2"/>
              <a:buChar char="q"/>
            </a:pPr>
            <a:r>
              <a:rPr lang="en-US" sz="1900" dirty="0">
                <a:latin typeface="Neris Light" panose="00000400000000000000"/>
              </a:rPr>
              <a:t>Perform an open hole completion on the #30 well and spud/drill the #31 horizontal San Andres well</a:t>
            </a:r>
          </a:p>
          <a:p>
            <a:pPr marL="342900" indent="-342900">
              <a:buFont typeface="Wingdings" panose="05000000000000000000" pitchFamily="2" charset="2"/>
              <a:buChar char="q"/>
            </a:pPr>
            <a:r>
              <a:rPr lang="en-US" sz="1900" dirty="0">
                <a:latin typeface="Neris Light" panose="00000400000000000000"/>
              </a:rPr>
              <a:t>Execute on two 5 spot waterflood pilots first quarter of 2019</a:t>
            </a:r>
          </a:p>
          <a:p>
            <a:endParaRPr lang="en-US" sz="1600" dirty="0">
              <a:highlight>
                <a:srgbClr val="FFFF00"/>
              </a:highlight>
              <a:latin typeface="Neris Light" panose="00000400000000000000"/>
            </a:endParaRPr>
          </a:p>
        </p:txBody>
      </p:sp>
      <p:pic>
        <p:nvPicPr>
          <p:cNvPr id="33" name="Picture 14" descr="/var/folders/4v/4jwtv8w1409bz13sdhf2lvgm0000gp/T/com.microsoft.Powerpoint/WebArchiveCopyPasteTempFiles/OTCQX_Best_50.png">
            <a:extLst>
              <a:ext uri="{FF2B5EF4-FFF2-40B4-BE49-F238E27FC236}">
                <a16:creationId xmlns:a16="http://schemas.microsoft.com/office/drawing/2014/main" id="{37F4F663-00A6-4EB0-95BF-D7E8A3AB5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B85CAB9-757D-4B41-804A-01826C3D1EC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8" name="TextBox 7">
            <a:extLst>
              <a:ext uri="{FF2B5EF4-FFF2-40B4-BE49-F238E27FC236}">
                <a16:creationId xmlns:a16="http://schemas.microsoft.com/office/drawing/2014/main" id="{658C96BB-1CE4-4FA8-97A2-2690A798C087}"/>
              </a:ext>
            </a:extLst>
          </p:cNvPr>
          <p:cNvSpPr txBox="1"/>
          <p:nvPr/>
        </p:nvSpPr>
        <p:spPr>
          <a:xfrm>
            <a:off x="11195631" y="6182009"/>
            <a:ext cx="361887" cy="253916"/>
          </a:xfrm>
          <a:prstGeom prst="rect">
            <a:avLst/>
          </a:prstGeom>
          <a:noFill/>
        </p:spPr>
        <p:txBody>
          <a:bodyPr wrap="square" rtlCol="0">
            <a:spAutoFit/>
          </a:bodyPr>
          <a:lstStyle/>
          <a:p>
            <a:r>
              <a:rPr lang="en-US" sz="1050" dirty="0"/>
              <a:t>11</a:t>
            </a:r>
            <a:endParaRPr lang="en-US" dirty="0"/>
          </a:p>
        </p:txBody>
      </p:sp>
    </p:spTree>
    <p:extLst>
      <p:ext uri="{BB962C8B-B14F-4D97-AF65-F5344CB8AC3E}">
        <p14:creationId xmlns:p14="http://schemas.microsoft.com/office/powerpoint/2010/main" val="2283954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D5CAF5-678A-4FB0-94CA-21705065E676}"/>
              </a:ext>
            </a:extLst>
          </p:cNvPr>
          <p:cNvSpPr/>
          <p:nvPr/>
        </p:nvSpPr>
        <p:spPr>
          <a:xfrm>
            <a:off x="0" y="1816488"/>
            <a:ext cx="12192000" cy="3329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676584" y="2973282"/>
            <a:ext cx="4838831" cy="1015663"/>
          </a:xfrm>
          <a:prstGeom prst="rect">
            <a:avLst/>
          </a:prstGeom>
          <a:noFill/>
        </p:spPr>
        <p:txBody>
          <a:bodyPr wrap="square" rtlCol="0">
            <a:spAutoFit/>
          </a:bodyPr>
          <a:lstStyle/>
          <a:p>
            <a:r>
              <a:rPr lang="en-US" sz="6000" b="1" i="1" spc="-300" dirty="0">
                <a:solidFill>
                  <a:schemeClr val="tx1">
                    <a:lumMod val="75000"/>
                    <a:lumOff val="25000"/>
                  </a:schemeClr>
                </a:solidFill>
                <a:latin typeface="Neris Black" panose="00000A00000000000000" pitchFamily="50" charset="0"/>
              </a:rPr>
              <a:t>PECOS COUNTY</a:t>
            </a:r>
            <a:endParaRPr lang="id-ID" sz="6000" b="1" i="1" spc="-300" dirty="0">
              <a:solidFill>
                <a:schemeClr val="tx1">
                  <a:lumMod val="75000"/>
                  <a:lumOff val="25000"/>
                </a:schemeClr>
              </a:solidFill>
              <a:latin typeface="Neris Black" panose="00000A00000000000000" pitchFamily="50" charset="0"/>
            </a:endParaRPr>
          </a:p>
        </p:txBody>
      </p:sp>
      <p:sp>
        <p:nvSpPr>
          <p:cNvPr id="18" name="TextBox 17"/>
          <p:cNvSpPr txBox="1"/>
          <p:nvPr/>
        </p:nvSpPr>
        <p:spPr>
          <a:xfrm>
            <a:off x="4550218" y="3788890"/>
            <a:ext cx="4838830" cy="400110"/>
          </a:xfrm>
          <a:prstGeom prst="rect">
            <a:avLst/>
          </a:prstGeom>
          <a:noFill/>
        </p:spPr>
        <p:txBody>
          <a:bodyPr wrap="square" rtlCol="0">
            <a:spAutoFit/>
          </a:bodyPr>
          <a:lstStyle/>
          <a:p>
            <a:pPr algn="ctr"/>
            <a:r>
              <a:rPr lang="en-US" sz="2000" b="1" i="1" spc="-150" dirty="0">
                <a:solidFill>
                  <a:schemeClr val="bg1">
                    <a:lumMod val="65000"/>
                  </a:schemeClr>
                </a:solidFill>
                <a:latin typeface="Neris Thin" panose="00000300000000000000" pitchFamily="50" charset="0"/>
              </a:rPr>
              <a:t>PRIME ASSETS IN A PRIME BASIN</a:t>
            </a:r>
            <a:endParaRPr lang="id-ID" sz="2000" b="1" i="1" spc="-150" dirty="0">
              <a:solidFill>
                <a:schemeClr val="bg1">
                  <a:lumMod val="65000"/>
                </a:schemeClr>
              </a:solidFill>
              <a:latin typeface="Neris Thin" panose="00000300000000000000" pitchFamily="50" charset="0"/>
            </a:endParaRPr>
          </a:p>
        </p:txBody>
      </p:sp>
      <p:pic>
        <p:nvPicPr>
          <p:cNvPr id="5" name="Picture 14" descr="/var/folders/4v/4jwtv8w1409bz13sdhf2lvgm0000gp/T/com.microsoft.Powerpoint/WebArchiveCopyPasteTempFiles/OTCQX_Best_50.png">
            <a:extLst>
              <a:ext uri="{FF2B5EF4-FFF2-40B4-BE49-F238E27FC236}">
                <a16:creationId xmlns:a16="http://schemas.microsoft.com/office/drawing/2014/main" id="{B3DB34FA-71B9-47C3-9180-6A94EA8328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2123" y="858547"/>
            <a:ext cx="713612" cy="3004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8DA389-3FC0-4948-B473-294D0E3650ED}"/>
              </a:ext>
            </a:extLst>
          </p:cNvPr>
          <p:cNvSpPr txBox="1"/>
          <p:nvPr/>
        </p:nvSpPr>
        <p:spPr>
          <a:xfrm>
            <a:off x="11195631" y="6182009"/>
            <a:ext cx="361887" cy="253916"/>
          </a:xfrm>
          <a:prstGeom prst="rect">
            <a:avLst/>
          </a:prstGeom>
          <a:noFill/>
        </p:spPr>
        <p:txBody>
          <a:bodyPr wrap="square" rtlCol="0">
            <a:spAutoFit/>
          </a:bodyPr>
          <a:lstStyle/>
          <a:p>
            <a:r>
              <a:rPr lang="en-US" sz="1050" dirty="0"/>
              <a:t>12</a:t>
            </a:r>
            <a:endParaRPr lang="en-US" dirty="0"/>
          </a:p>
        </p:txBody>
      </p:sp>
      <p:pic>
        <p:nvPicPr>
          <p:cNvPr id="10" name="Picture 9">
            <a:extLst>
              <a:ext uri="{FF2B5EF4-FFF2-40B4-BE49-F238E27FC236}">
                <a16:creationId xmlns:a16="http://schemas.microsoft.com/office/drawing/2014/main" id="{DFDCE7F7-AC0F-4AF7-9124-5B175381A6C8}"/>
              </a:ext>
            </a:extLst>
          </p:cNvPr>
          <p:cNvPicPr>
            <a:picLocks noChangeAspect="1"/>
          </p:cNvPicPr>
          <p:nvPr/>
        </p:nvPicPr>
        <p:blipFill>
          <a:blip r:embed="rId3"/>
          <a:stretch>
            <a:fillRect/>
          </a:stretch>
        </p:blipFill>
        <p:spPr>
          <a:xfrm>
            <a:off x="11092691" y="750311"/>
            <a:ext cx="464827" cy="486961"/>
          </a:xfrm>
          <a:prstGeom prst="rect">
            <a:avLst/>
          </a:prstGeom>
        </p:spPr>
      </p:pic>
    </p:spTree>
    <p:extLst>
      <p:ext uri="{BB962C8B-B14F-4D97-AF65-F5344CB8AC3E}">
        <p14:creationId xmlns:p14="http://schemas.microsoft.com/office/powerpoint/2010/main" val="136268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pic>
        <p:nvPicPr>
          <p:cNvPr id="45" name="Picture 44">
            <a:extLst>
              <a:ext uri="{FF2B5EF4-FFF2-40B4-BE49-F238E27FC236}">
                <a16:creationId xmlns:a16="http://schemas.microsoft.com/office/drawing/2014/main" id="{E59E2502-6037-4374-98B7-11CF04583176}"/>
              </a:ext>
            </a:extLst>
          </p:cNvPr>
          <p:cNvPicPr>
            <a:picLocks noChangeAspect="1"/>
          </p:cNvPicPr>
          <p:nvPr/>
        </p:nvPicPr>
        <p:blipFill>
          <a:blip r:embed="rId2"/>
          <a:stretch>
            <a:fillRect/>
          </a:stretch>
        </p:blipFill>
        <p:spPr>
          <a:xfrm>
            <a:off x="8051800" y="1239856"/>
            <a:ext cx="3088477" cy="5394960"/>
          </a:xfrm>
          <a:prstGeom prst="rect">
            <a:avLst/>
          </a:prstGeom>
        </p:spPr>
      </p:pic>
      <p:pic>
        <p:nvPicPr>
          <p:cNvPr id="60" name="Picture 14" descr="/var/folders/4v/4jwtv8w1409bz13sdhf2lvgm0000gp/T/com.microsoft.Powerpoint/WebArchiveCopyPasteTempFiles/OTCQX_Best_50.png">
            <a:extLst>
              <a:ext uri="{FF2B5EF4-FFF2-40B4-BE49-F238E27FC236}">
                <a16:creationId xmlns:a16="http://schemas.microsoft.com/office/drawing/2014/main" id="{B00056A7-E0B0-46EA-934B-AE189A53C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D2C49E9-CDF3-4638-A445-C6454B5B7891}"/>
              </a:ext>
            </a:extLst>
          </p:cNvPr>
          <p:cNvPicPr>
            <a:picLocks noChangeAspect="1"/>
          </p:cNvPicPr>
          <p:nvPr/>
        </p:nvPicPr>
        <p:blipFill>
          <a:blip r:embed="rId4"/>
          <a:stretch>
            <a:fillRect/>
          </a:stretch>
        </p:blipFill>
        <p:spPr>
          <a:xfrm>
            <a:off x="11092691" y="752896"/>
            <a:ext cx="464827" cy="486961"/>
          </a:xfrm>
          <a:prstGeom prst="rect">
            <a:avLst/>
          </a:prstGeom>
        </p:spPr>
      </p:pic>
      <p:sp>
        <p:nvSpPr>
          <p:cNvPr id="62" name="TextBox 61">
            <a:extLst>
              <a:ext uri="{FF2B5EF4-FFF2-40B4-BE49-F238E27FC236}">
                <a16:creationId xmlns:a16="http://schemas.microsoft.com/office/drawing/2014/main" id="{09068739-5188-445A-87C1-9E759A3A2257}"/>
              </a:ext>
            </a:extLst>
          </p:cNvPr>
          <p:cNvSpPr txBox="1"/>
          <p:nvPr/>
        </p:nvSpPr>
        <p:spPr>
          <a:xfrm>
            <a:off x="11195631" y="6182009"/>
            <a:ext cx="361887" cy="253916"/>
          </a:xfrm>
          <a:prstGeom prst="rect">
            <a:avLst/>
          </a:prstGeom>
          <a:noFill/>
        </p:spPr>
        <p:txBody>
          <a:bodyPr wrap="square" rtlCol="0">
            <a:spAutoFit/>
          </a:bodyPr>
          <a:lstStyle/>
          <a:p>
            <a:r>
              <a:rPr lang="en-US" sz="1050" dirty="0"/>
              <a:t>13</a:t>
            </a:r>
            <a:endParaRPr lang="en-US" dirty="0"/>
          </a:p>
        </p:txBody>
      </p:sp>
      <p:sp>
        <p:nvSpPr>
          <p:cNvPr id="3" name="TextBox 2">
            <a:extLst>
              <a:ext uri="{FF2B5EF4-FFF2-40B4-BE49-F238E27FC236}">
                <a16:creationId xmlns:a16="http://schemas.microsoft.com/office/drawing/2014/main" id="{13BBF470-485B-4C0A-8307-41A1BB149296}"/>
              </a:ext>
            </a:extLst>
          </p:cNvPr>
          <p:cNvSpPr txBox="1"/>
          <p:nvPr/>
        </p:nvSpPr>
        <p:spPr>
          <a:xfrm>
            <a:off x="433953" y="1340832"/>
            <a:ext cx="7562493" cy="5262979"/>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Primary Location</a:t>
            </a:r>
          </a:p>
          <a:p>
            <a:pPr marL="742950" lvl="1" indent="-285750">
              <a:buFont typeface="Wingdings" panose="05000000000000000000" pitchFamily="2" charset="2"/>
              <a:buChar char="Ø"/>
            </a:pPr>
            <a:r>
              <a:rPr lang="en-US" sz="1600" dirty="0"/>
              <a:t>Central Basin Platform between the Midland and Delaware Basins</a:t>
            </a:r>
          </a:p>
          <a:p>
            <a:pPr marL="742950" lvl="1" indent="-285750">
              <a:buFont typeface="Wingdings" panose="05000000000000000000" pitchFamily="2" charset="2"/>
              <a:buChar char="Ø"/>
            </a:pPr>
            <a:r>
              <a:rPr lang="en-US" sz="1600" dirty="0"/>
              <a:t>History suggests vertical and horizontal potential from stacked pay zones</a:t>
            </a:r>
          </a:p>
          <a:p>
            <a:pPr marL="285750" indent="-285750">
              <a:buFont typeface="Wingdings" panose="05000000000000000000" pitchFamily="2" charset="2"/>
              <a:buChar char="§"/>
            </a:pPr>
            <a:r>
              <a:rPr lang="en-US" sz="1600" b="1" dirty="0"/>
              <a:t>Operations in Pecos County</a:t>
            </a:r>
          </a:p>
          <a:p>
            <a:pPr marL="742950" lvl="1" indent="-285750">
              <a:buFont typeface="Wingdings" panose="05000000000000000000" pitchFamily="2" charset="2"/>
              <a:buChar char="Ø"/>
            </a:pPr>
            <a:r>
              <a:rPr lang="en-US" sz="1600" dirty="0"/>
              <a:t>Over 1,800 oil and gas producing leases, ~200 licensed operators and over 20,600 drilled wells</a:t>
            </a:r>
          </a:p>
          <a:p>
            <a:pPr marL="742950" lvl="1" indent="-285750">
              <a:buFont typeface="Wingdings" panose="05000000000000000000" pitchFamily="2" charset="2"/>
              <a:buChar char="Ø"/>
            </a:pPr>
            <a:r>
              <a:rPr lang="en-US" sz="1600" dirty="0"/>
              <a:t>Offset operators include Concho, Apache, Pioneer, Diamondback, Occidental Petroleum, Kinder Morgan and Jagged Peak</a:t>
            </a:r>
          </a:p>
          <a:p>
            <a:pPr marL="285750" indent="-285750">
              <a:buFont typeface="Wingdings" panose="05000000000000000000" pitchFamily="2" charset="2"/>
              <a:buChar char="§"/>
            </a:pPr>
            <a:r>
              <a:rPr lang="en-US" sz="1600" b="1" dirty="0"/>
              <a:t>Adjacent Fields – Over Two Billion Barrels Total</a:t>
            </a:r>
          </a:p>
          <a:p>
            <a:pPr marL="742950" lvl="1" indent="-285750">
              <a:buFont typeface="Wingdings" panose="05000000000000000000" pitchFamily="2" charset="2"/>
              <a:buChar char="Ø"/>
            </a:pPr>
            <a:r>
              <a:rPr lang="en-US" sz="1600" dirty="0"/>
              <a:t>Yates Field – Over 1.6 billion barrels of oil produced</a:t>
            </a:r>
          </a:p>
          <a:p>
            <a:pPr marL="742950" lvl="1" indent="-285750">
              <a:buFont typeface="Wingdings" panose="05000000000000000000" pitchFamily="2" charset="2"/>
              <a:buChar char="Ø"/>
            </a:pPr>
            <a:r>
              <a:rPr lang="en-US" sz="1600" dirty="0"/>
              <a:t>Walker Field – Over 10 million barrels of oil produced</a:t>
            </a:r>
          </a:p>
          <a:p>
            <a:pPr marL="742950" lvl="1" indent="-285750">
              <a:buFont typeface="Wingdings" panose="05000000000000000000" pitchFamily="2" charset="2"/>
              <a:buChar char="Ø"/>
            </a:pPr>
            <a:r>
              <a:rPr lang="en-US" sz="1600" dirty="0"/>
              <a:t>Taylor Link Field – Over 17 million barrels of oil produced</a:t>
            </a:r>
          </a:p>
          <a:p>
            <a:pPr marL="285750" indent="-285750">
              <a:buFont typeface="Wingdings" panose="05000000000000000000" pitchFamily="2" charset="2"/>
              <a:buChar char="§"/>
            </a:pPr>
            <a:r>
              <a:rPr lang="en-US" sz="1600" b="1" dirty="0"/>
              <a:t>Amazing’s Position</a:t>
            </a:r>
          </a:p>
          <a:p>
            <a:pPr marL="742950" lvl="1" indent="-285750">
              <a:buFont typeface="Wingdings" panose="05000000000000000000" pitchFamily="2" charset="2"/>
              <a:buChar char="Ø"/>
            </a:pPr>
            <a:r>
              <a:rPr lang="en-US" sz="1600" dirty="0"/>
              <a:t>Account for rights within 70,000 acres lease hold (approx. 100 sq. miles), 100% Working Interest, 75% Net Revenue Interest</a:t>
            </a:r>
          </a:p>
          <a:p>
            <a:pPr marL="742950" lvl="1" indent="-285750">
              <a:buFont typeface="Wingdings" panose="05000000000000000000" pitchFamily="2" charset="2"/>
              <a:buChar char="Ø"/>
            </a:pPr>
            <a:r>
              <a:rPr lang="en-US" sz="1600" dirty="0"/>
              <a:t>A total of 26 wells have been drilled on the property that are either producing or in the process of being completed</a:t>
            </a:r>
          </a:p>
          <a:p>
            <a:pPr marL="742950" lvl="1" indent="-285750">
              <a:buFont typeface="Wingdings" panose="05000000000000000000" pitchFamily="2" charset="2"/>
              <a:buChar char="Ø"/>
            </a:pPr>
            <a:r>
              <a:rPr lang="en-US" sz="1600" dirty="0"/>
              <a:t>Lifting Cost is less than $10 per barrel</a:t>
            </a:r>
          </a:p>
          <a:p>
            <a:pPr marL="285750" indent="-285750">
              <a:buFont typeface="Wingdings" panose="05000000000000000000" pitchFamily="2" charset="2"/>
              <a:buChar char="§"/>
            </a:pPr>
            <a:r>
              <a:rPr lang="en-US" sz="1600" b="1" dirty="0"/>
              <a:t>Potential Drilling Locations</a:t>
            </a:r>
          </a:p>
          <a:p>
            <a:pPr marL="742950" lvl="1" indent="-285750">
              <a:buFont typeface="Wingdings" panose="05000000000000000000" pitchFamily="2" charset="2"/>
              <a:buChar char="Ø"/>
            </a:pPr>
            <a:r>
              <a:rPr lang="en-US" sz="1600" dirty="0"/>
              <a:t>Approximately 3,500 potential drilling locations in a single Queen Sand Bench with multiple benches on each for over 20,000 potential well locations</a:t>
            </a:r>
          </a:p>
        </p:txBody>
      </p:sp>
    </p:spTree>
    <p:extLst>
      <p:ext uri="{BB962C8B-B14F-4D97-AF65-F5344CB8AC3E}">
        <p14:creationId xmlns:p14="http://schemas.microsoft.com/office/powerpoint/2010/main" val="151096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UNLOCKING VALUE: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pic>
        <p:nvPicPr>
          <p:cNvPr id="60" name="Picture 14" descr="/var/folders/4v/4jwtv8w1409bz13sdhf2lvgm0000gp/T/com.microsoft.Powerpoint/WebArchiveCopyPasteTempFiles/OTCQX_Best_50.png">
            <a:extLst>
              <a:ext uri="{FF2B5EF4-FFF2-40B4-BE49-F238E27FC236}">
                <a16:creationId xmlns:a16="http://schemas.microsoft.com/office/drawing/2014/main" id="{B00056A7-E0B0-46EA-934B-AE189A53C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D2C49E9-CDF3-4638-A445-C6454B5B7891}"/>
              </a:ext>
            </a:extLst>
          </p:cNvPr>
          <p:cNvPicPr>
            <a:picLocks noChangeAspect="1"/>
          </p:cNvPicPr>
          <p:nvPr/>
        </p:nvPicPr>
        <p:blipFill>
          <a:blip r:embed="rId3"/>
          <a:stretch>
            <a:fillRect/>
          </a:stretch>
        </p:blipFill>
        <p:spPr>
          <a:xfrm>
            <a:off x="11092691" y="752896"/>
            <a:ext cx="464827" cy="486961"/>
          </a:xfrm>
          <a:prstGeom prst="rect">
            <a:avLst/>
          </a:prstGeom>
        </p:spPr>
      </p:pic>
      <p:sp>
        <p:nvSpPr>
          <p:cNvPr id="62" name="TextBox 61">
            <a:extLst>
              <a:ext uri="{FF2B5EF4-FFF2-40B4-BE49-F238E27FC236}">
                <a16:creationId xmlns:a16="http://schemas.microsoft.com/office/drawing/2014/main" id="{09068739-5188-445A-87C1-9E759A3A2257}"/>
              </a:ext>
            </a:extLst>
          </p:cNvPr>
          <p:cNvSpPr txBox="1"/>
          <p:nvPr/>
        </p:nvSpPr>
        <p:spPr>
          <a:xfrm>
            <a:off x="11195631" y="6182009"/>
            <a:ext cx="361887" cy="253916"/>
          </a:xfrm>
          <a:prstGeom prst="rect">
            <a:avLst/>
          </a:prstGeom>
          <a:noFill/>
        </p:spPr>
        <p:txBody>
          <a:bodyPr wrap="square" rtlCol="0">
            <a:spAutoFit/>
          </a:bodyPr>
          <a:lstStyle/>
          <a:p>
            <a:r>
              <a:rPr lang="en-US" sz="1050" dirty="0"/>
              <a:t>14</a:t>
            </a:r>
            <a:endParaRPr lang="en-US" dirty="0"/>
          </a:p>
        </p:txBody>
      </p:sp>
      <p:pic>
        <p:nvPicPr>
          <p:cNvPr id="2" name="Picture 1">
            <a:extLst>
              <a:ext uri="{FF2B5EF4-FFF2-40B4-BE49-F238E27FC236}">
                <a16:creationId xmlns:a16="http://schemas.microsoft.com/office/drawing/2014/main" id="{979B9A33-FDF5-41FD-B094-FE1CB71E310D}"/>
              </a:ext>
            </a:extLst>
          </p:cNvPr>
          <p:cNvPicPr>
            <a:picLocks noChangeAspect="1"/>
          </p:cNvPicPr>
          <p:nvPr/>
        </p:nvPicPr>
        <p:blipFill>
          <a:blip r:embed="rId4"/>
          <a:stretch>
            <a:fillRect/>
          </a:stretch>
        </p:blipFill>
        <p:spPr>
          <a:xfrm>
            <a:off x="2157046" y="1387469"/>
            <a:ext cx="7594401" cy="5048456"/>
          </a:xfrm>
          <a:prstGeom prst="rect">
            <a:avLst/>
          </a:prstGeom>
        </p:spPr>
      </p:pic>
    </p:spTree>
    <p:extLst>
      <p:ext uri="{BB962C8B-B14F-4D97-AF65-F5344CB8AC3E}">
        <p14:creationId xmlns:p14="http://schemas.microsoft.com/office/powerpoint/2010/main" val="2508616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STACKED PAY ZONES: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pic>
        <p:nvPicPr>
          <p:cNvPr id="60" name="Picture 14" descr="/var/folders/4v/4jwtv8w1409bz13sdhf2lvgm0000gp/T/com.microsoft.Powerpoint/WebArchiveCopyPasteTempFiles/OTCQX_Best_50.png">
            <a:extLst>
              <a:ext uri="{FF2B5EF4-FFF2-40B4-BE49-F238E27FC236}">
                <a16:creationId xmlns:a16="http://schemas.microsoft.com/office/drawing/2014/main" id="{B00056A7-E0B0-46EA-934B-AE189A53C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D2C49E9-CDF3-4638-A445-C6454B5B7891}"/>
              </a:ext>
            </a:extLst>
          </p:cNvPr>
          <p:cNvPicPr>
            <a:picLocks noChangeAspect="1"/>
          </p:cNvPicPr>
          <p:nvPr/>
        </p:nvPicPr>
        <p:blipFill>
          <a:blip r:embed="rId3"/>
          <a:stretch>
            <a:fillRect/>
          </a:stretch>
        </p:blipFill>
        <p:spPr>
          <a:xfrm>
            <a:off x="11092691" y="752896"/>
            <a:ext cx="464827" cy="486961"/>
          </a:xfrm>
          <a:prstGeom prst="rect">
            <a:avLst/>
          </a:prstGeom>
        </p:spPr>
      </p:pic>
      <p:sp>
        <p:nvSpPr>
          <p:cNvPr id="62" name="TextBox 61">
            <a:extLst>
              <a:ext uri="{FF2B5EF4-FFF2-40B4-BE49-F238E27FC236}">
                <a16:creationId xmlns:a16="http://schemas.microsoft.com/office/drawing/2014/main" id="{09068739-5188-445A-87C1-9E759A3A2257}"/>
              </a:ext>
            </a:extLst>
          </p:cNvPr>
          <p:cNvSpPr txBox="1"/>
          <p:nvPr/>
        </p:nvSpPr>
        <p:spPr>
          <a:xfrm>
            <a:off x="11195631" y="6182009"/>
            <a:ext cx="361887" cy="253916"/>
          </a:xfrm>
          <a:prstGeom prst="rect">
            <a:avLst/>
          </a:prstGeom>
          <a:noFill/>
        </p:spPr>
        <p:txBody>
          <a:bodyPr wrap="square" rtlCol="0">
            <a:spAutoFit/>
          </a:bodyPr>
          <a:lstStyle/>
          <a:p>
            <a:r>
              <a:rPr lang="en-US" sz="1050" dirty="0"/>
              <a:t>15</a:t>
            </a:r>
            <a:endParaRPr lang="en-US" dirty="0"/>
          </a:p>
        </p:txBody>
      </p:sp>
      <p:pic>
        <p:nvPicPr>
          <p:cNvPr id="3" name="Picture 2">
            <a:extLst>
              <a:ext uri="{FF2B5EF4-FFF2-40B4-BE49-F238E27FC236}">
                <a16:creationId xmlns:a16="http://schemas.microsoft.com/office/drawing/2014/main" id="{C1BCC030-D0F1-4C25-89B0-B80DBD7FC85C}"/>
              </a:ext>
            </a:extLst>
          </p:cNvPr>
          <p:cNvPicPr>
            <a:picLocks noChangeAspect="1"/>
          </p:cNvPicPr>
          <p:nvPr/>
        </p:nvPicPr>
        <p:blipFill>
          <a:blip r:embed="rId4"/>
          <a:stretch>
            <a:fillRect/>
          </a:stretch>
        </p:blipFill>
        <p:spPr>
          <a:xfrm>
            <a:off x="1808292" y="1239857"/>
            <a:ext cx="8455885" cy="5175953"/>
          </a:xfrm>
          <a:prstGeom prst="rect">
            <a:avLst/>
          </a:prstGeom>
        </p:spPr>
      </p:pic>
    </p:spTree>
    <p:extLst>
      <p:ext uri="{BB962C8B-B14F-4D97-AF65-F5344CB8AC3E}">
        <p14:creationId xmlns:p14="http://schemas.microsoft.com/office/powerpoint/2010/main" val="763501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OFFSET OPERATORS: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pic>
        <p:nvPicPr>
          <p:cNvPr id="60" name="Picture 14" descr="/var/folders/4v/4jwtv8w1409bz13sdhf2lvgm0000gp/T/com.microsoft.Powerpoint/WebArchiveCopyPasteTempFiles/OTCQX_Best_50.png">
            <a:extLst>
              <a:ext uri="{FF2B5EF4-FFF2-40B4-BE49-F238E27FC236}">
                <a16:creationId xmlns:a16="http://schemas.microsoft.com/office/drawing/2014/main" id="{B00056A7-E0B0-46EA-934B-AE189A53C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D2C49E9-CDF3-4638-A445-C6454B5B7891}"/>
              </a:ext>
            </a:extLst>
          </p:cNvPr>
          <p:cNvPicPr>
            <a:picLocks noChangeAspect="1"/>
          </p:cNvPicPr>
          <p:nvPr/>
        </p:nvPicPr>
        <p:blipFill>
          <a:blip r:embed="rId3"/>
          <a:stretch>
            <a:fillRect/>
          </a:stretch>
        </p:blipFill>
        <p:spPr>
          <a:xfrm>
            <a:off x="11092691" y="752896"/>
            <a:ext cx="464827" cy="486961"/>
          </a:xfrm>
          <a:prstGeom prst="rect">
            <a:avLst/>
          </a:prstGeom>
        </p:spPr>
      </p:pic>
      <p:pic>
        <p:nvPicPr>
          <p:cNvPr id="2" name="Picture 1">
            <a:extLst>
              <a:ext uri="{FF2B5EF4-FFF2-40B4-BE49-F238E27FC236}">
                <a16:creationId xmlns:a16="http://schemas.microsoft.com/office/drawing/2014/main" id="{C863EA2B-3B28-4598-A20C-7C1F8351AE24}"/>
              </a:ext>
            </a:extLst>
          </p:cNvPr>
          <p:cNvPicPr>
            <a:picLocks noChangeAspect="1"/>
          </p:cNvPicPr>
          <p:nvPr/>
        </p:nvPicPr>
        <p:blipFill>
          <a:blip r:embed="rId4"/>
          <a:stretch>
            <a:fillRect/>
          </a:stretch>
        </p:blipFill>
        <p:spPr>
          <a:xfrm>
            <a:off x="1708473" y="1287405"/>
            <a:ext cx="8775054" cy="5021562"/>
          </a:xfrm>
          <a:prstGeom prst="rect">
            <a:avLst/>
          </a:prstGeom>
        </p:spPr>
      </p:pic>
      <p:sp>
        <p:nvSpPr>
          <p:cNvPr id="6" name="TextBox 5">
            <a:extLst>
              <a:ext uri="{FF2B5EF4-FFF2-40B4-BE49-F238E27FC236}">
                <a16:creationId xmlns:a16="http://schemas.microsoft.com/office/drawing/2014/main" id="{858CFDE5-6D22-4719-ABA8-F5498D7C5213}"/>
              </a:ext>
            </a:extLst>
          </p:cNvPr>
          <p:cNvSpPr txBox="1"/>
          <p:nvPr/>
        </p:nvSpPr>
        <p:spPr>
          <a:xfrm>
            <a:off x="11195631" y="6182009"/>
            <a:ext cx="361886" cy="253916"/>
          </a:xfrm>
          <a:prstGeom prst="rect">
            <a:avLst/>
          </a:prstGeom>
          <a:noFill/>
        </p:spPr>
        <p:txBody>
          <a:bodyPr wrap="square" rtlCol="0">
            <a:spAutoFit/>
          </a:bodyPr>
          <a:lstStyle/>
          <a:p>
            <a:r>
              <a:rPr lang="en-US" sz="1050" dirty="0"/>
              <a:t>17</a:t>
            </a:r>
            <a:endParaRPr lang="en-US" dirty="0"/>
          </a:p>
        </p:txBody>
      </p:sp>
    </p:spTree>
    <p:extLst>
      <p:ext uri="{BB962C8B-B14F-4D97-AF65-F5344CB8AC3E}">
        <p14:creationId xmlns:p14="http://schemas.microsoft.com/office/powerpoint/2010/main" val="961895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CONTIGUOUS ACREAGE: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pic>
        <p:nvPicPr>
          <p:cNvPr id="60" name="Picture 14" descr="/var/folders/4v/4jwtv8w1409bz13sdhf2lvgm0000gp/T/com.microsoft.Powerpoint/WebArchiveCopyPasteTempFiles/OTCQX_Best_50.png">
            <a:extLst>
              <a:ext uri="{FF2B5EF4-FFF2-40B4-BE49-F238E27FC236}">
                <a16:creationId xmlns:a16="http://schemas.microsoft.com/office/drawing/2014/main" id="{B00056A7-E0B0-46EA-934B-AE189A53C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D2C49E9-CDF3-4638-A445-C6454B5B7891}"/>
              </a:ext>
            </a:extLst>
          </p:cNvPr>
          <p:cNvPicPr>
            <a:picLocks noChangeAspect="1"/>
          </p:cNvPicPr>
          <p:nvPr/>
        </p:nvPicPr>
        <p:blipFill>
          <a:blip r:embed="rId3"/>
          <a:stretch>
            <a:fillRect/>
          </a:stretch>
        </p:blipFill>
        <p:spPr>
          <a:xfrm>
            <a:off x="11092691" y="752896"/>
            <a:ext cx="464827" cy="486961"/>
          </a:xfrm>
          <a:prstGeom prst="rect">
            <a:avLst/>
          </a:prstGeom>
        </p:spPr>
      </p:pic>
      <p:pic>
        <p:nvPicPr>
          <p:cNvPr id="3" name="Picture 2">
            <a:extLst>
              <a:ext uri="{FF2B5EF4-FFF2-40B4-BE49-F238E27FC236}">
                <a16:creationId xmlns:a16="http://schemas.microsoft.com/office/drawing/2014/main" id="{5B524865-2AEF-49D7-8639-9DE9E56A6CEA}"/>
              </a:ext>
            </a:extLst>
          </p:cNvPr>
          <p:cNvPicPr>
            <a:picLocks noChangeAspect="1"/>
          </p:cNvPicPr>
          <p:nvPr/>
        </p:nvPicPr>
        <p:blipFill rotWithShape="1">
          <a:blip r:embed="rId4"/>
          <a:srcRect t="1418" b="3597"/>
          <a:stretch/>
        </p:blipFill>
        <p:spPr>
          <a:xfrm>
            <a:off x="2622244" y="1335721"/>
            <a:ext cx="6947511" cy="5138271"/>
          </a:xfrm>
          <a:prstGeom prst="rect">
            <a:avLst/>
          </a:prstGeom>
        </p:spPr>
      </p:pic>
      <p:sp>
        <p:nvSpPr>
          <p:cNvPr id="4" name="TextBox 3">
            <a:extLst>
              <a:ext uri="{FF2B5EF4-FFF2-40B4-BE49-F238E27FC236}">
                <a16:creationId xmlns:a16="http://schemas.microsoft.com/office/drawing/2014/main" id="{98D38EEC-1E45-4BD6-9118-DA01215B84AA}"/>
              </a:ext>
            </a:extLst>
          </p:cNvPr>
          <p:cNvSpPr txBox="1"/>
          <p:nvPr/>
        </p:nvSpPr>
        <p:spPr>
          <a:xfrm rot="5400000">
            <a:off x="8282545" y="2702360"/>
            <a:ext cx="3194942" cy="461665"/>
          </a:xfrm>
          <a:prstGeom prst="rect">
            <a:avLst/>
          </a:prstGeom>
          <a:noFill/>
        </p:spPr>
        <p:txBody>
          <a:bodyPr wrap="square" rtlCol="0">
            <a:spAutoFit/>
          </a:bodyPr>
          <a:lstStyle/>
          <a:p>
            <a:r>
              <a:rPr lang="en-US" sz="800" dirty="0"/>
              <a:t>NOTE:</a:t>
            </a:r>
          </a:p>
          <a:p>
            <a:r>
              <a:rPr lang="en-US" sz="800" dirty="0"/>
              <a:t>(1) “X” are Devonian Wells approximately 7,500 feet</a:t>
            </a:r>
          </a:p>
          <a:p>
            <a:r>
              <a:rPr lang="en-US" sz="800" dirty="0"/>
              <a:t>(2) All  black dots are/where successful oil producing wells</a:t>
            </a:r>
          </a:p>
        </p:txBody>
      </p:sp>
      <p:sp>
        <p:nvSpPr>
          <p:cNvPr id="84" name="TextBox 83">
            <a:extLst>
              <a:ext uri="{FF2B5EF4-FFF2-40B4-BE49-F238E27FC236}">
                <a16:creationId xmlns:a16="http://schemas.microsoft.com/office/drawing/2014/main" id="{E8CE0CFB-D8FB-4A5F-8753-8A02BD7D35DD}"/>
              </a:ext>
            </a:extLst>
          </p:cNvPr>
          <p:cNvSpPr txBox="1"/>
          <p:nvPr/>
        </p:nvSpPr>
        <p:spPr>
          <a:xfrm>
            <a:off x="11195631" y="6182009"/>
            <a:ext cx="361887" cy="253916"/>
          </a:xfrm>
          <a:prstGeom prst="rect">
            <a:avLst/>
          </a:prstGeom>
          <a:noFill/>
        </p:spPr>
        <p:txBody>
          <a:bodyPr wrap="square" rtlCol="0">
            <a:spAutoFit/>
          </a:bodyPr>
          <a:lstStyle/>
          <a:p>
            <a:r>
              <a:rPr lang="en-US" sz="1050" dirty="0"/>
              <a:t>16</a:t>
            </a:r>
            <a:endParaRPr lang="en-US" dirty="0"/>
          </a:p>
        </p:txBody>
      </p:sp>
    </p:spTree>
    <p:extLst>
      <p:ext uri="{BB962C8B-B14F-4D97-AF65-F5344CB8AC3E}">
        <p14:creationId xmlns:p14="http://schemas.microsoft.com/office/powerpoint/2010/main" val="342794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454251" y="768209"/>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ECONOMICS AND DEV ELOPMENT SCHEDULE</a:t>
            </a:r>
            <a:endParaRPr lang="id-ID" sz="3600" i="1" spc="-300" dirty="0">
              <a:solidFill>
                <a:schemeClr val="tx1">
                  <a:lumMod val="65000"/>
                  <a:lumOff val="35000"/>
                </a:schemeClr>
              </a:solidFill>
              <a:latin typeface="Neris Light" panose="00000400000000000000" pitchFamily="50" charset="0"/>
            </a:endParaRPr>
          </a:p>
        </p:txBody>
      </p:sp>
      <p:sp>
        <p:nvSpPr>
          <p:cNvPr id="4" name="Left Brace 3">
            <a:extLst>
              <a:ext uri="{FF2B5EF4-FFF2-40B4-BE49-F238E27FC236}">
                <a16:creationId xmlns:a16="http://schemas.microsoft.com/office/drawing/2014/main" id="{0ED85E1B-8AD7-4FF3-A93B-62AE76CEE48A}"/>
              </a:ext>
            </a:extLst>
          </p:cNvPr>
          <p:cNvSpPr/>
          <p:nvPr/>
        </p:nvSpPr>
        <p:spPr bwMode="auto">
          <a:xfrm rot="16200000" flipV="1">
            <a:off x="5800577" y="4276378"/>
            <a:ext cx="230386" cy="2462348"/>
          </a:xfrm>
          <a:prstGeom prst="leftBrace">
            <a:avLst>
              <a:gd name="adj1" fmla="val 0"/>
              <a:gd name="adj2" fmla="val 50000"/>
            </a:avLst>
          </a:prstGeom>
          <a:ln w="31750">
            <a:solidFill>
              <a:srgbClr val="8ED1D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a:ln>
                <a:noFill/>
              </a:ln>
              <a:solidFill>
                <a:schemeClr val="tx1"/>
              </a:solidFill>
              <a:effectLst/>
              <a:latin typeface="Arial" pitchFamily="34" charset="0"/>
            </a:endParaRPr>
          </a:p>
        </p:txBody>
      </p:sp>
      <p:sp>
        <p:nvSpPr>
          <p:cNvPr id="5" name="TextBox 4">
            <a:extLst>
              <a:ext uri="{FF2B5EF4-FFF2-40B4-BE49-F238E27FC236}">
                <a16:creationId xmlns:a16="http://schemas.microsoft.com/office/drawing/2014/main" id="{7E9E7E48-FEEA-4962-BD7E-F1B6200E20F4}"/>
              </a:ext>
            </a:extLst>
          </p:cNvPr>
          <p:cNvSpPr txBox="1"/>
          <p:nvPr/>
        </p:nvSpPr>
        <p:spPr>
          <a:xfrm flipH="1">
            <a:off x="4371086" y="5740483"/>
            <a:ext cx="3089367" cy="338554"/>
          </a:xfrm>
          <a:prstGeom prst="rect">
            <a:avLst/>
          </a:prstGeom>
          <a:noFill/>
        </p:spPr>
        <p:txBody>
          <a:bodyPr wrap="square" rtlCol="0">
            <a:spAutoFit/>
          </a:bodyPr>
          <a:lstStyle/>
          <a:p>
            <a:pPr algn="ctr"/>
            <a:r>
              <a:rPr lang="en-US" sz="800" dirty="0"/>
              <a:t>Two vertical</a:t>
            </a:r>
            <a:r>
              <a:rPr lang="en-US" sz="800" b="1" dirty="0"/>
              <a:t> </a:t>
            </a:r>
            <a:r>
              <a:rPr lang="en-US" sz="800" dirty="0"/>
              <a:t>wells drilled every month and one horizontal well drilled every three months</a:t>
            </a:r>
          </a:p>
        </p:txBody>
      </p:sp>
      <p:sp>
        <p:nvSpPr>
          <p:cNvPr id="6" name="Left Brace 5">
            <a:extLst>
              <a:ext uri="{FF2B5EF4-FFF2-40B4-BE49-F238E27FC236}">
                <a16:creationId xmlns:a16="http://schemas.microsoft.com/office/drawing/2014/main" id="{AB0F071F-D6A2-4854-A190-0F248352D7E3}"/>
              </a:ext>
            </a:extLst>
          </p:cNvPr>
          <p:cNvSpPr/>
          <p:nvPr/>
        </p:nvSpPr>
        <p:spPr bwMode="auto">
          <a:xfrm rot="16200000" flipV="1">
            <a:off x="9017302" y="3907351"/>
            <a:ext cx="230389" cy="3200399"/>
          </a:xfrm>
          <a:prstGeom prst="leftBrace">
            <a:avLst>
              <a:gd name="adj1" fmla="val 0"/>
              <a:gd name="adj2" fmla="val 48950"/>
            </a:avLst>
          </a:prstGeom>
          <a:ln w="31750">
            <a:solidFill>
              <a:srgbClr val="8ED1D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100" b="0" i="0" u="none" strike="noStrike" cap="none" normalizeH="0" baseline="0" dirty="0">
              <a:ln>
                <a:noFill/>
              </a:ln>
              <a:solidFill>
                <a:schemeClr val="tx1"/>
              </a:solidFill>
              <a:effectLst/>
              <a:latin typeface="Arial" pitchFamily="34" charset="0"/>
            </a:endParaRPr>
          </a:p>
        </p:txBody>
      </p:sp>
      <p:sp>
        <p:nvSpPr>
          <p:cNvPr id="8" name="TextBox 7">
            <a:extLst>
              <a:ext uri="{FF2B5EF4-FFF2-40B4-BE49-F238E27FC236}">
                <a16:creationId xmlns:a16="http://schemas.microsoft.com/office/drawing/2014/main" id="{3ECA3B96-7882-47D9-89C0-3DEDB163D509}"/>
              </a:ext>
            </a:extLst>
          </p:cNvPr>
          <p:cNvSpPr txBox="1"/>
          <p:nvPr/>
        </p:nvSpPr>
        <p:spPr>
          <a:xfrm flipH="1">
            <a:off x="7715176" y="5740483"/>
            <a:ext cx="3017520" cy="215444"/>
          </a:xfrm>
          <a:prstGeom prst="rect">
            <a:avLst/>
          </a:prstGeom>
          <a:noFill/>
        </p:spPr>
        <p:txBody>
          <a:bodyPr wrap="square" rtlCol="0">
            <a:spAutoFit/>
          </a:bodyPr>
          <a:lstStyle/>
          <a:p>
            <a:pPr algn="ctr"/>
            <a:r>
              <a:rPr lang="en-US" sz="800" dirty="0"/>
              <a:t>Four vertical wells and one horizontal well drilled every month</a:t>
            </a:r>
          </a:p>
        </p:txBody>
      </p:sp>
      <p:graphicFrame>
        <p:nvGraphicFramePr>
          <p:cNvPr id="9" name="Chart 8">
            <a:extLst>
              <a:ext uri="{FF2B5EF4-FFF2-40B4-BE49-F238E27FC236}">
                <a16:creationId xmlns:a16="http://schemas.microsoft.com/office/drawing/2014/main" id="{C306CD4F-7827-460F-A631-F406D467E8B7}"/>
              </a:ext>
            </a:extLst>
          </p:cNvPr>
          <p:cNvGraphicFramePr>
            <a:graphicFrameLocks/>
          </p:cNvGraphicFramePr>
          <p:nvPr>
            <p:extLst>
              <p:ext uri="{D42A27DB-BD31-4B8C-83A1-F6EECF244321}">
                <p14:modId xmlns:p14="http://schemas.microsoft.com/office/powerpoint/2010/main" val="175768886"/>
              </p:ext>
            </p:extLst>
          </p:nvPr>
        </p:nvGraphicFramePr>
        <p:xfrm>
          <a:off x="2204096" y="1565227"/>
          <a:ext cx="9015231" cy="372754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325B662-DF35-4016-B4B6-11D0395B04A8}"/>
              </a:ext>
            </a:extLst>
          </p:cNvPr>
          <p:cNvSpPr txBox="1"/>
          <p:nvPr/>
        </p:nvSpPr>
        <p:spPr>
          <a:xfrm>
            <a:off x="1449165" y="1319006"/>
            <a:ext cx="184731" cy="246221"/>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98545CC5-551E-489C-AF2E-4139CCDF3F89}"/>
              </a:ext>
            </a:extLst>
          </p:cNvPr>
          <p:cNvSpPr txBox="1"/>
          <p:nvPr/>
        </p:nvSpPr>
        <p:spPr>
          <a:xfrm>
            <a:off x="634482" y="1794656"/>
            <a:ext cx="3736604" cy="4513676"/>
          </a:xfrm>
          <a:prstGeom prst="rect">
            <a:avLst/>
          </a:prstGeom>
          <a:noFill/>
        </p:spPr>
        <p:txBody>
          <a:bodyPr wrap="square" rtlCol="0">
            <a:spAutoFit/>
          </a:bodyPr>
          <a:lstStyle/>
          <a:p>
            <a:pPr marL="285750" indent="-285750">
              <a:buFont typeface="Arial" panose="020B0604020202020204" pitchFamily="34" charset="0"/>
              <a:buChar char="•"/>
            </a:pPr>
            <a:r>
              <a:rPr lang="en-US" sz="1400" u="sng" dirty="0"/>
              <a:t>Company cost to drill and complete 2000’ well - $200,000 per well</a:t>
            </a:r>
          </a:p>
          <a:p>
            <a:endParaRPr lang="en-US" sz="1400" dirty="0"/>
          </a:p>
          <a:p>
            <a:pPr marL="285750" indent="-285750">
              <a:buFont typeface="Arial" panose="020B0604020202020204" pitchFamily="34" charset="0"/>
              <a:buChar char="•"/>
            </a:pPr>
            <a:r>
              <a:rPr lang="en-US" sz="1400" dirty="0"/>
              <a:t>25 bopd x $45 per barrel x .93 taxes x 30 days in month x NRI .75 = $23,540/ well minus operational cost ($1,000 per well) for net revenue = $22,450 per month per well</a:t>
            </a:r>
          </a:p>
          <a:p>
            <a:r>
              <a:rPr lang="en-US" sz="1400" dirty="0"/>
              <a:t>      </a:t>
            </a:r>
          </a:p>
          <a:p>
            <a:pPr marL="285750" indent="-285750">
              <a:buFont typeface="Arial" panose="020B0604020202020204" pitchFamily="34" charset="0"/>
              <a:buChar char="•"/>
            </a:pPr>
            <a:r>
              <a:rPr lang="en-US" sz="1400" dirty="0"/>
              <a:t>Return of capital – approximately 8.9 months at $45 oil prices</a:t>
            </a:r>
          </a:p>
          <a:p>
            <a:endParaRPr lang="en-US" sz="1400" dirty="0"/>
          </a:p>
          <a:p>
            <a:pPr marL="285750" indent="-285750">
              <a:buFont typeface="Arial" panose="020B0604020202020204" pitchFamily="34" charset="0"/>
              <a:buChar char="•"/>
            </a:pPr>
            <a:r>
              <a:rPr lang="en-US" sz="1400" dirty="0"/>
              <a:t>15 bopd x $45 per barrel x .93 taxes x 30 days in month X NRI .75% = $14,124 minus operational  cost ($1,000)  for a net revenue= $13,124/ month per well</a:t>
            </a:r>
          </a:p>
          <a:p>
            <a:r>
              <a:rPr lang="en-US" sz="1400" dirty="0"/>
              <a:t>      	</a:t>
            </a:r>
          </a:p>
          <a:p>
            <a:pPr marL="285750" indent="-285750">
              <a:buFont typeface="Arial" panose="020B0604020202020204" pitchFamily="34" charset="0"/>
              <a:buChar char="•"/>
            </a:pPr>
            <a:r>
              <a:rPr lang="en-US" sz="1400" dirty="0"/>
              <a:t>Return of capital – approximately 15.2 months at $45 oil prices</a:t>
            </a:r>
          </a:p>
          <a:p>
            <a:endParaRPr lang="en-US" sz="1400" dirty="0"/>
          </a:p>
          <a:p>
            <a:pPr marL="285750" indent="-285750">
              <a:buFont typeface="Arial" panose="020B0604020202020204" pitchFamily="34" charset="0"/>
              <a:buChar char="•"/>
            </a:pPr>
            <a:r>
              <a:rPr lang="en-US" sz="1400" dirty="0"/>
              <a:t>Not counting any tax advantages</a:t>
            </a:r>
          </a:p>
        </p:txBody>
      </p:sp>
      <p:pic>
        <p:nvPicPr>
          <p:cNvPr id="12" name="Picture 11">
            <a:extLst>
              <a:ext uri="{FF2B5EF4-FFF2-40B4-BE49-F238E27FC236}">
                <a16:creationId xmlns:a16="http://schemas.microsoft.com/office/drawing/2014/main" id="{EC13DADA-A05B-46ED-9AD5-4739391F3F56}"/>
              </a:ext>
            </a:extLst>
          </p:cNvPr>
          <p:cNvPicPr>
            <a:picLocks noChangeAspect="1"/>
          </p:cNvPicPr>
          <p:nvPr/>
        </p:nvPicPr>
        <p:blipFill>
          <a:blip r:embed="rId3"/>
          <a:stretch>
            <a:fillRect/>
          </a:stretch>
        </p:blipFill>
        <p:spPr>
          <a:xfrm>
            <a:off x="11053366" y="738457"/>
            <a:ext cx="504152" cy="528158"/>
          </a:xfrm>
          <a:prstGeom prst="rect">
            <a:avLst/>
          </a:prstGeom>
        </p:spPr>
      </p:pic>
      <p:pic>
        <p:nvPicPr>
          <p:cNvPr id="13" name="Picture 14" descr="/var/folders/4v/4jwtv8w1409bz13sdhf2lvgm0000gp/T/com.microsoft.Powerpoint/WebArchiveCopyPasteTempFiles/OTCQX_Best_50.png">
            <a:extLst>
              <a:ext uri="{FF2B5EF4-FFF2-40B4-BE49-F238E27FC236}">
                <a16:creationId xmlns:a16="http://schemas.microsoft.com/office/drawing/2014/main" id="{C1E9F5BA-C733-4A1C-80E3-AACE67B902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684" y="852302"/>
            <a:ext cx="713612" cy="3004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E297C10-EB43-4E1E-BE8C-1BA34BE2F916}"/>
              </a:ext>
            </a:extLst>
          </p:cNvPr>
          <p:cNvSpPr txBox="1"/>
          <p:nvPr/>
        </p:nvSpPr>
        <p:spPr>
          <a:xfrm>
            <a:off x="11195631" y="6182009"/>
            <a:ext cx="361887" cy="253916"/>
          </a:xfrm>
          <a:prstGeom prst="rect">
            <a:avLst/>
          </a:prstGeom>
          <a:noFill/>
        </p:spPr>
        <p:txBody>
          <a:bodyPr wrap="square" rtlCol="0">
            <a:spAutoFit/>
          </a:bodyPr>
          <a:lstStyle/>
          <a:p>
            <a:r>
              <a:rPr lang="en-US" sz="1050" dirty="0"/>
              <a:t>18</a:t>
            </a:r>
            <a:endParaRPr lang="en-US" dirty="0"/>
          </a:p>
        </p:txBody>
      </p:sp>
    </p:spTree>
    <p:extLst>
      <p:ext uri="{BB962C8B-B14F-4D97-AF65-F5344CB8AC3E}">
        <p14:creationId xmlns:p14="http://schemas.microsoft.com/office/powerpoint/2010/main" val="632083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DEVELOPMENT POTENTIAL: </a:t>
            </a:r>
            <a:r>
              <a:rPr lang="en-US" i="1" spc="-300" dirty="0">
                <a:solidFill>
                  <a:schemeClr val="tx1">
                    <a:lumMod val="65000"/>
                    <a:lumOff val="35000"/>
                  </a:schemeClr>
                </a:solidFill>
                <a:latin typeface="Neris Light" panose="00000400000000000000" pitchFamily="50" charset="0"/>
              </a:rPr>
              <a:t>PECOS COUNTY</a:t>
            </a:r>
            <a:endParaRPr lang="id-ID" i="1" spc="-300" dirty="0">
              <a:solidFill>
                <a:schemeClr val="tx1">
                  <a:lumMod val="65000"/>
                  <a:lumOff val="35000"/>
                </a:schemeClr>
              </a:solidFill>
              <a:latin typeface="Neris Light" panose="00000400000000000000" pitchFamily="50" charset="0"/>
            </a:endParaRPr>
          </a:p>
        </p:txBody>
      </p:sp>
      <p:sp>
        <p:nvSpPr>
          <p:cNvPr id="14" name="TextBox 13">
            <a:extLst>
              <a:ext uri="{FF2B5EF4-FFF2-40B4-BE49-F238E27FC236}">
                <a16:creationId xmlns:a16="http://schemas.microsoft.com/office/drawing/2014/main" id="{9E297C10-EB43-4E1E-BE8C-1BA34BE2F916}"/>
              </a:ext>
            </a:extLst>
          </p:cNvPr>
          <p:cNvSpPr txBox="1"/>
          <p:nvPr/>
        </p:nvSpPr>
        <p:spPr>
          <a:xfrm>
            <a:off x="11195631" y="6182009"/>
            <a:ext cx="361887" cy="253916"/>
          </a:xfrm>
          <a:prstGeom prst="rect">
            <a:avLst/>
          </a:prstGeom>
          <a:noFill/>
        </p:spPr>
        <p:txBody>
          <a:bodyPr wrap="square" rtlCol="0">
            <a:spAutoFit/>
          </a:bodyPr>
          <a:lstStyle/>
          <a:p>
            <a:r>
              <a:rPr lang="en-US" sz="1050" dirty="0"/>
              <a:t>19</a:t>
            </a:r>
            <a:endParaRPr lang="en-US" dirty="0"/>
          </a:p>
        </p:txBody>
      </p:sp>
      <p:pic>
        <p:nvPicPr>
          <p:cNvPr id="2" name="Picture 1">
            <a:extLst>
              <a:ext uri="{FF2B5EF4-FFF2-40B4-BE49-F238E27FC236}">
                <a16:creationId xmlns:a16="http://schemas.microsoft.com/office/drawing/2014/main" id="{72042096-308D-498B-8329-ABB4BC938FFD}"/>
              </a:ext>
            </a:extLst>
          </p:cNvPr>
          <p:cNvPicPr>
            <a:picLocks noChangeAspect="1"/>
          </p:cNvPicPr>
          <p:nvPr/>
        </p:nvPicPr>
        <p:blipFill>
          <a:blip r:embed="rId2"/>
          <a:stretch>
            <a:fillRect/>
          </a:stretch>
        </p:blipFill>
        <p:spPr>
          <a:xfrm>
            <a:off x="1533412" y="1489928"/>
            <a:ext cx="9125175" cy="4751571"/>
          </a:xfrm>
          <a:prstGeom prst="rect">
            <a:avLst/>
          </a:prstGeom>
        </p:spPr>
      </p:pic>
      <p:pic>
        <p:nvPicPr>
          <p:cNvPr id="59" name="Picture 14" descr="/var/folders/4v/4jwtv8w1409bz13sdhf2lvgm0000gp/T/com.microsoft.Powerpoint/WebArchiveCopyPasteTempFiles/OTCQX_Best_50.png">
            <a:extLst>
              <a:ext uri="{FF2B5EF4-FFF2-40B4-BE49-F238E27FC236}">
                <a16:creationId xmlns:a16="http://schemas.microsoft.com/office/drawing/2014/main" id="{17CD2311-324D-4F74-BB4D-5A5F801BB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702C4768-7A01-4EA4-8B03-8CEFD00CF73A}"/>
              </a:ext>
            </a:extLst>
          </p:cNvPr>
          <p:cNvPicPr>
            <a:picLocks noChangeAspect="1"/>
          </p:cNvPicPr>
          <p:nvPr/>
        </p:nvPicPr>
        <p:blipFill>
          <a:blip r:embed="rId4"/>
          <a:stretch>
            <a:fillRect/>
          </a:stretch>
        </p:blipFill>
        <p:spPr>
          <a:xfrm>
            <a:off x="11092691" y="752896"/>
            <a:ext cx="464827" cy="486961"/>
          </a:xfrm>
          <a:prstGeom prst="rect">
            <a:avLst/>
          </a:prstGeom>
        </p:spPr>
      </p:pic>
    </p:spTree>
    <p:extLst>
      <p:ext uri="{BB962C8B-B14F-4D97-AF65-F5344CB8AC3E}">
        <p14:creationId xmlns:p14="http://schemas.microsoft.com/office/powerpoint/2010/main" val="3152666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DC5F79-B1A5-46D4-9ACD-1D241E8B8E05}"/>
              </a:ext>
            </a:extLst>
          </p:cNvPr>
          <p:cNvSpPr/>
          <p:nvPr/>
        </p:nvSpPr>
        <p:spPr>
          <a:xfrm>
            <a:off x="0" y="1403778"/>
            <a:ext cx="12192000" cy="5454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706692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FORWARD LOOKING </a:t>
            </a:r>
            <a:r>
              <a:rPr lang="en-US" i="1" spc="-300" dirty="0">
                <a:solidFill>
                  <a:schemeClr val="tx1">
                    <a:lumMod val="65000"/>
                    <a:lumOff val="35000"/>
                  </a:schemeClr>
                </a:solidFill>
                <a:latin typeface="Neris Light" panose="00000400000000000000" pitchFamily="50" charset="0"/>
              </a:rPr>
              <a:t>STATEMENTS</a:t>
            </a:r>
            <a:endParaRPr lang="id-ID" i="1" spc="-300" dirty="0">
              <a:solidFill>
                <a:schemeClr val="tx1">
                  <a:lumMod val="65000"/>
                  <a:lumOff val="35000"/>
                </a:schemeClr>
              </a:solidFill>
              <a:latin typeface="Neris Light" panose="00000400000000000000" pitchFamily="50" charset="0"/>
            </a:endParaRPr>
          </a:p>
        </p:txBody>
      </p:sp>
      <p:sp>
        <p:nvSpPr>
          <p:cNvPr id="2" name="TextBox 1">
            <a:extLst>
              <a:ext uri="{FF2B5EF4-FFF2-40B4-BE49-F238E27FC236}">
                <a16:creationId xmlns:a16="http://schemas.microsoft.com/office/drawing/2014/main" id="{208F3352-DEB3-429F-8A2E-297E6AB38E78}"/>
              </a:ext>
            </a:extLst>
          </p:cNvPr>
          <p:cNvSpPr txBox="1"/>
          <p:nvPr/>
        </p:nvSpPr>
        <p:spPr>
          <a:xfrm>
            <a:off x="634482" y="1657694"/>
            <a:ext cx="10923036" cy="4778231"/>
          </a:xfrm>
          <a:prstGeom prst="rect">
            <a:avLst/>
          </a:prstGeom>
          <a:noFill/>
        </p:spPr>
        <p:txBody>
          <a:bodyPr wrap="square" rtlCol="0">
            <a:spAutoFit/>
          </a:bodyPr>
          <a:lstStyle/>
          <a:p>
            <a:pPr algn="just"/>
            <a:r>
              <a:rPr lang="en-US" sz="1050" dirty="0"/>
              <a:t>This presentation of Amazing Energy Oil and Gas, Co. (“AMAZ” or “Company”) contains forward-looking statements within the meaning of the federal securities laws. Any statements that express or involve discussions with respect to predictions, expectations, beliefs, plans, projections, objectives, and goals, assumption of future events or performance are not statements of historical fact and may be deemed “forward-looking statements.” Forward-looking statements can often be identified by the use of words such as “may,” “will,” “estimate,” “intend,” “continue,” “believe,” “expect,” “plan,” “propose,” “projected,” “seek,” or “anticipate,” although not all forward-looking statements contain these or other identifying words. Forward-looking statements are based on expectations, estimates and projections at the time the statements are made that involve a number of risks and uncertainties which could cause actual results or events to differ materially from those presently anticipated. Such forward-looking statements relate to, among other things: expected revenue, cash flow and earnings growth; estimates regarding oil and gas reserves, future oil and gas prices and present values of such reserves; strategies and timelines for growth of the Company’s business; and projected capital expenditures. These statements are qualified by important factors that could cause the Company’s actual results to differ materially from those reflected by the forward-looking statements. Such factors include, but are not limited to: the Company’s ability to locate and acquire suitable interests in oil and gas properties on terms acceptable to the Company; the Company’s ability to obtain working capital as and when needed on terms acceptable to the Company; the ability to integrate, manage and operate acquired oil and gas properties; the ability of the Company to build and maintain a successful operations infrastructure and to retain key personnel; possible insufficient cash flows and resulting illiquidity; government regulations; lack of diversification; political risk, international instability and the related volatility in the prices of oil and/or natural gas; increased competition; stock volatility and illiquidity; the Company’s potential failure or inability to implement fully its business plans or strategies; general economic conditions; and the risks and factors described from time to time in the Company’s offerings, reports and filings with the U.S. Securities and Exchange Commission (the “SEC”). The Company cautions readers not to place undue reliance on any forward-looking statements. The Company does not undertake, and specifically disclaims any obligation, to update or revise such statements to reflect new circumstances or unanticipated events as they occur. </a:t>
            </a:r>
          </a:p>
          <a:p>
            <a:pPr algn="just"/>
            <a:endParaRPr lang="en-US" sz="1050" dirty="0"/>
          </a:p>
          <a:p>
            <a:pPr algn="just"/>
            <a:r>
              <a:rPr lang="en-US" sz="1050" dirty="0"/>
              <a:t>The information contained in this presentation is provided by the Company for informational purposes only and does not constitute an offer to buy or an invitation to sell securities of AMAZ or other financial products. The information contained herein is not investment or financial product advice and is not intended to be used as the basis for making an investment decision. The views, opinions and advice provided in this presentation reflect those of the individual presenters, and are provided for information purposes only. The presentation has been prepared without taking into account the investment objectives, financial situation or particular needs of any particular person. No representation or warranty, expressed or implied, is made as to the fairness, accuracy, completeness or correctness of the information, opinions and conclusions in this presentation. To the maximum extent permitted by law, neither the Company nor any of its respective directors, officers, employees or agents, nor any other person accepts any liability, including, without limitation, any liability arising out of fault or negligence, for any loss arising from the use of the information contained in this presentation. </a:t>
            </a:r>
          </a:p>
          <a:p>
            <a:pPr algn="just"/>
            <a:endParaRPr lang="en-US" sz="1050" dirty="0"/>
          </a:p>
          <a:p>
            <a:pPr algn="just"/>
            <a:r>
              <a:rPr lang="en-US" sz="1050" dirty="0"/>
              <a:t>Cautionary Note to Investors Concerning Oil and Gas Reserve Estimates: The SEC permits oil and gas companies, in their filings with the SEC, to disclose only “Proved” reserves that a company has demonstrated by actual production or conclusive formation tests to be economically and legally producible under existing economic and operating conditions. the company uses certain terms in this presentation such as “Probable” or “Possible” oil and gas reserves that are not recognized by the SEC and the Company cannot include them in its SEC filings. Investors are urged to consider closely the disclosure in the Company’s SEC filings which can be obtained at www.sec.gov.</a:t>
            </a:r>
          </a:p>
          <a:p>
            <a:pPr algn="just"/>
            <a:endParaRPr lang="en-US" sz="1050" dirty="0"/>
          </a:p>
        </p:txBody>
      </p:sp>
      <p:pic>
        <p:nvPicPr>
          <p:cNvPr id="4" name="Picture 14" descr="/var/folders/4v/4jwtv8w1409bz13sdhf2lvgm0000gp/T/com.microsoft.Powerpoint/WebArchiveCopyPasteTempFiles/OTCQX_Best_50.png">
            <a:extLst>
              <a:ext uri="{FF2B5EF4-FFF2-40B4-BE49-F238E27FC236}">
                <a16:creationId xmlns:a16="http://schemas.microsoft.com/office/drawing/2014/main" id="{040FD733-F768-4105-9BFC-3BE96E51D5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4E5BDC-E281-4489-8B5A-7FFF17F09036}"/>
              </a:ext>
            </a:extLst>
          </p:cNvPr>
          <p:cNvPicPr>
            <a:picLocks noChangeAspect="1"/>
          </p:cNvPicPr>
          <p:nvPr/>
        </p:nvPicPr>
        <p:blipFill>
          <a:blip r:embed="rId3"/>
          <a:stretch>
            <a:fillRect/>
          </a:stretch>
        </p:blipFill>
        <p:spPr>
          <a:xfrm>
            <a:off x="11092691" y="752896"/>
            <a:ext cx="464827" cy="486961"/>
          </a:xfrm>
          <a:prstGeom prst="rect">
            <a:avLst/>
          </a:prstGeom>
        </p:spPr>
      </p:pic>
      <p:sp>
        <p:nvSpPr>
          <p:cNvPr id="3" name="TextBox 2">
            <a:extLst>
              <a:ext uri="{FF2B5EF4-FFF2-40B4-BE49-F238E27FC236}">
                <a16:creationId xmlns:a16="http://schemas.microsoft.com/office/drawing/2014/main" id="{F4AA93E5-0289-45A4-AE48-E87347C0C5AC}"/>
              </a:ext>
            </a:extLst>
          </p:cNvPr>
          <p:cNvSpPr txBox="1"/>
          <p:nvPr/>
        </p:nvSpPr>
        <p:spPr>
          <a:xfrm>
            <a:off x="11195631" y="6182009"/>
            <a:ext cx="258945" cy="253916"/>
          </a:xfrm>
          <a:prstGeom prst="rect">
            <a:avLst/>
          </a:prstGeom>
          <a:noFill/>
        </p:spPr>
        <p:txBody>
          <a:bodyPr wrap="square" rtlCol="0">
            <a:spAutoFit/>
          </a:bodyPr>
          <a:lstStyle/>
          <a:p>
            <a:r>
              <a:rPr lang="en-US" sz="1050" dirty="0"/>
              <a:t>2</a:t>
            </a:r>
            <a:endParaRPr lang="en-US" dirty="0"/>
          </a:p>
        </p:txBody>
      </p:sp>
    </p:spTree>
    <p:extLst>
      <p:ext uri="{BB962C8B-B14F-4D97-AF65-F5344CB8AC3E}">
        <p14:creationId xmlns:p14="http://schemas.microsoft.com/office/powerpoint/2010/main" val="4157654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025B79-1D18-4C16-A398-BB8B8CC118EF}"/>
              </a:ext>
            </a:extLst>
          </p:cNvPr>
          <p:cNvSpPr/>
          <p:nvPr/>
        </p:nvSpPr>
        <p:spPr>
          <a:xfrm>
            <a:off x="0" y="1816488"/>
            <a:ext cx="12192000" cy="3329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750923" y="2866966"/>
            <a:ext cx="4690154" cy="1015663"/>
          </a:xfrm>
          <a:prstGeom prst="rect">
            <a:avLst/>
          </a:prstGeom>
          <a:noFill/>
        </p:spPr>
        <p:txBody>
          <a:bodyPr wrap="square" rtlCol="0">
            <a:spAutoFit/>
          </a:bodyPr>
          <a:lstStyle/>
          <a:p>
            <a:r>
              <a:rPr lang="en-US" sz="6000" b="1" i="1" spc="-300" dirty="0">
                <a:solidFill>
                  <a:schemeClr val="tx1">
                    <a:lumMod val="75000"/>
                    <a:lumOff val="25000"/>
                  </a:schemeClr>
                </a:solidFill>
                <a:latin typeface="Neris Black" panose="00000A00000000000000" pitchFamily="50" charset="0"/>
              </a:rPr>
              <a:t>MANAGEMENT</a:t>
            </a:r>
            <a:endParaRPr lang="id-ID" sz="6000" b="1" i="1" spc="-300" dirty="0">
              <a:solidFill>
                <a:schemeClr val="tx1">
                  <a:lumMod val="75000"/>
                  <a:lumOff val="25000"/>
                </a:schemeClr>
              </a:solidFill>
              <a:latin typeface="Neris Black" panose="00000A00000000000000" pitchFamily="50" charset="0"/>
            </a:endParaRPr>
          </a:p>
        </p:txBody>
      </p:sp>
      <p:sp>
        <p:nvSpPr>
          <p:cNvPr id="18" name="TextBox 17"/>
          <p:cNvSpPr txBox="1"/>
          <p:nvPr/>
        </p:nvSpPr>
        <p:spPr>
          <a:xfrm>
            <a:off x="4918517" y="3682574"/>
            <a:ext cx="4690154" cy="400110"/>
          </a:xfrm>
          <a:prstGeom prst="rect">
            <a:avLst/>
          </a:prstGeom>
          <a:noFill/>
        </p:spPr>
        <p:txBody>
          <a:bodyPr wrap="square" rtlCol="0">
            <a:spAutoFit/>
          </a:bodyPr>
          <a:lstStyle/>
          <a:p>
            <a:pPr algn="ctr"/>
            <a:r>
              <a:rPr lang="en-US" sz="2000" b="1" i="1" spc="-150" dirty="0">
                <a:solidFill>
                  <a:schemeClr val="bg1">
                    <a:lumMod val="65000"/>
                  </a:schemeClr>
                </a:solidFill>
                <a:latin typeface="Neris Thin" panose="00000300000000000000" pitchFamily="50" charset="0"/>
              </a:rPr>
              <a:t>EXPERIENCE TO LEAD THE WAY</a:t>
            </a:r>
            <a:endParaRPr lang="id-ID" sz="2000" b="1" i="1" spc="-150" dirty="0">
              <a:solidFill>
                <a:schemeClr val="bg1">
                  <a:lumMod val="65000"/>
                </a:schemeClr>
              </a:solidFill>
              <a:latin typeface="Neris Thin" panose="00000300000000000000" pitchFamily="50" charset="0"/>
            </a:endParaRPr>
          </a:p>
        </p:txBody>
      </p:sp>
      <p:sp>
        <p:nvSpPr>
          <p:cNvPr id="6" name="TextBox 5">
            <a:extLst>
              <a:ext uri="{FF2B5EF4-FFF2-40B4-BE49-F238E27FC236}">
                <a16:creationId xmlns:a16="http://schemas.microsoft.com/office/drawing/2014/main" id="{A790CEFA-6582-4459-97B8-29586ED117AE}"/>
              </a:ext>
            </a:extLst>
          </p:cNvPr>
          <p:cNvSpPr txBox="1"/>
          <p:nvPr/>
        </p:nvSpPr>
        <p:spPr>
          <a:xfrm>
            <a:off x="11195631" y="6182009"/>
            <a:ext cx="328498" cy="253916"/>
          </a:xfrm>
          <a:prstGeom prst="rect">
            <a:avLst/>
          </a:prstGeom>
          <a:noFill/>
        </p:spPr>
        <p:txBody>
          <a:bodyPr wrap="square" rtlCol="0">
            <a:spAutoFit/>
          </a:bodyPr>
          <a:lstStyle/>
          <a:p>
            <a:r>
              <a:rPr lang="en-US" sz="1050" dirty="0"/>
              <a:t>20</a:t>
            </a:r>
            <a:endParaRPr lang="en-US" dirty="0"/>
          </a:p>
        </p:txBody>
      </p:sp>
      <p:pic>
        <p:nvPicPr>
          <p:cNvPr id="9" name="Picture 8">
            <a:extLst>
              <a:ext uri="{FF2B5EF4-FFF2-40B4-BE49-F238E27FC236}">
                <a16:creationId xmlns:a16="http://schemas.microsoft.com/office/drawing/2014/main" id="{ED37268A-F370-4D9B-830C-654BEE4FE08D}"/>
              </a:ext>
            </a:extLst>
          </p:cNvPr>
          <p:cNvPicPr>
            <a:picLocks noChangeAspect="1"/>
          </p:cNvPicPr>
          <p:nvPr/>
        </p:nvPicPr>
        <p:blipFill>
          <a:blip r:embed="rId2"/>
          <a:stretch>
            <a:fillRect/>
          </a:stretch>
        </p:blipFill>
        <p:spPr>
          <a:xfrm>
            <a:off x="11092691" y="752896"/>
            <a:ext cx="464827" cy="486961"/>
          </a:xfrm>
          <a:prstGeom prst="rect">
            <a:avLst/>
          </a:prstGeom>
        </p:spPr>
      </p:pic>
      <p:pic>
        <p:nvPicPr>
          <p:cNvPr id="10" name="Picture 14" descr="/var/folders/4v/4jwtv8w1409bz13sdhf2lvgm0000gp/T/com.microsoft.Powerpoint/WebArchiveCopyPasteTempFiles/OTCQX_Best_50.png">
            <a:extLst>
              <a:ext uri="{FF2B5EF4-FFF2-40B4-BE49-F238E27FC236}">
                <a16:creationId xmlns:a16="http://schemas.microsoft.com/office/drawing/2014/main" id="{B407333D-71A0-4253-A735-47AC051E7E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99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32254" y="1918247"/>
            <a:ext cx="2620915" cy="27642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800" b="1" dirty="0">
                <a:solidFill>
                  <a:schemeClr val="tx1">
                    <a:lumMod val="65000"/>
                    <a:lumOff val="35000"/>
                  </a:schemeClr>
                </a:solidFill>
                <a:latin typeface="Neris Black" panose="00000A00000000000000" pitchFamily="50" charset="0"/>
              </a:rPr>
              <a:t>WILLARD MCANDREW III</a:t>
            </a:r>
          </a:p>
        </p:txBody>
      </p:sp>
      <p:sp>
        <p:nvSpPr>
          <p:cNvPr id="10" name="TextBox 9"/>
          <p:cNvSpPr txBox="1"/>
          <p:nvPr/>
        </p:nvSpPr>
        <p:spPr>
          <a:xfrm>
            <a:off x="361354" y="2334075"/>
            <a:ext cx="3762714" cy="4031873"/>
          </a:xfrm>
          <a:prstGeom prst="rect">
            <a:avLst/>
          </a:prstGeom>
          <a:noFill/>
        </p:spPr>
        <p:txBody>
          <a:bodyPr wrap="square" rtlCol="0">
            <a:spAutoFit/>
          </a:bodyPr>
          <a:lstStyle/>
          <a:p>
            <a:pPr marL="228600" indent="-228600">
              <a:buFont typeface="Wingdings" panose="05000000000000000000" pitchFamily="2" charset="2"/>
              <a:buChar char="Ø"/>
            </a:pPr>
            <a:r>
              <a:rPr lang="en-US" sz="1600" dirty="0"/>
              <a:t>47 years of experience in the oil and gas industry from field operations to refining to management</a:t>
            </a:r>
          </a:p>
          <a:p>
            <a:pPr marL="228600" indent="-228600">
              <a:buFont typeface="Wingdings" panose="05000000000000000000" pitchFamily="2" charset="2"/>
              <a:buChar char="Ø"/>
            </a:pPr>
            <a:r>
              <a:rPr lang="en-US" sz="1600" dirty="0"/>
              <a:t>Has held positions at prominent oil and gas companies including Exxon (5+ years) and Hercules Oil</a:t>
            </a:r>
          </a:p>
          <a:p>
            <a:pPr marL="228600" indent="-228600">
              <a:buFont typeface="Wingdings" panose="05000000000000000000" pitchFamily="2" charset="2"/>
              <a:buChar char="Ø"/>
            </a:pPr>
            <a:r>
              <a:rPr lang="en-US" sz="1600" dirty="0"/>
              <a:t>Served as COO and Director (3+ years) of Torchlight Energy a NASDAQ listed oil and gas E&amp;P company</a:t>
            </a:r>
          </a:p>
          <a:p>
            <a:pPr marL="228600" indent="-228600">
              <a:buFont typeface="Wingdings" panose="05000000000000000000" pitchFamily="2" charset="2"/>
              <a:buChar char="Ø"/>
            </a:pPr>
            <a:r>
              <a:rPr lang="en-US" sz="1600" dirty="0"/>
              <a:t>Ownership experience spanning prospect acquisitions to drilling and/or recompleting hundreds of wells</a:t>
            </a:r>
          </a:p>
          <a:p>
            <a:pPr marL="228600" indent="-228600">
              <a:buFont typeface="Wingdings" panose="05000000000000000000" pitchFamily="2" charset="2"/>
              <a:buChar char="Ø"/>
            </a:pPr>
            <a:r>
              <a:rPr lang="en-US" sz="1600" dirty="0"/>
              <a:t>Attended Louisiana State University and served honorably in the United States Marines Corps</a:t>
            </a:r>
          </a:p>
        </p:txBody>
      </p:sp>
      <p:sp>
        <p:nvSpPr>
          <p:cNvPr id="12" name="Title 1"/>
          <p:cNvSpPr txBox="1">
            <a:spLocks/>
          </p:cNvSpPr>
          <p:nvPr/>
        </p:nvSpPr>
        <p:spPr>
          <a:xfrm>
            <a:off x="4351653" y="1920797"/>
            <a:ext cx="3488693" cy="276429"/>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fr-FR" sz="1800" b="1" dirty="0">
                <a:solidFill>
                  <a:schemeClr val="tx1">
                    <a:lumMod val="65000"/>
                    <a:lumOff val="35000"/>
                  </a:schemeClr>
                </a:solidFill>
                <a:latin typeface="Neris Black" panose="00000A00000000000000" pitchFamily="50" charset="0"/>
              </a:rPr>
              <a:t>MARTY DOBBINS</a:t>
            </a:r>
          </a:p>
        </p:txBody>
      </p:sp>
      <p:sp>
        <p:nvSpPr>
          <p:cNvPr id="15" name="Title 1"/>
          <p:cNvSpPr txBox="1">
            <a:spLocks/>
          </p:cNvSpPr>
          <p:nvPr/>
        </p:nvSpPr>
        <p:spPr>
          <a:xfrm>
            <a:off x="8836646" y="1900762"/>
            <a:ext cx="2208452"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800" b="1" dirty="0">
                <a:solidFill>
                  <a:schemeClr val="tx1">
                    <a:lumMod val="65000"/>
                    <a:lumOff val="35000"/>
                  </a:schemeClr>
                </a:solidFill>
                <a:latin typeface="Neris Black" panose="00000A00000000000000" pitchFamily="50" charset="0"/>
              </a:rPr>
              <a:t>DAVID ARNDT</a:t>
            </a:r>
          </a:p>
        </p:txBody>
      </p:sp>
      <p:sp>
        <p:nvSpPr>
          <p:cNvPr id="24" name="Title 1">
            <a:extLst>
              <a:ext uri="{FF2B5EF4-FFF2-40B4-BE49-F238E27FC236}">
                <a16:creationId xmlns:a16="http://schemas.microsoft.com/office/drawing/2014/main" id="{086568C2-EF07-47C1-8C51-59D1065977D6}"/>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MANAGEMENT : </a:t>
            </a:r>
            <a:r>
              <a:rPr lang="en-US" i="1" spc="-300" dirty="0">
                <a:solidFill>
                  <a:schemeClr val="tx1">
                    <a:lumMod val="65000"/>
                    <a:lumOff val="35000"/>
                  </a:schemeClr>
                </a:solidFill>
                <a:latin typeface="Neris Light" panose="00000400000000000000" pitchFamily="50" charset="0"/>
              </a:rPr>
              <a:t>AMAZING ENERGY</a:t>
            </a:r>
            <a:endParaRPr lang="id-ID" i="1" spc="-300" dirty="0">
              <a:solidFill>
                <a:schemeClr val="tx1">
                  <a:lumMod val="65000"/>
                  <a:lumOff val="35000"/>
                </a:schemeClr>
              </a:solidFill>
              <a:latin typeface="Neris Light" panose="00000400000000000000" pitchFamily="50" charset="0"/>
            </a:endParaRPr>
          </a:p>
        </p:txBody>
      </p:sp>
      <p:pic>
        <p:nvPicPr>
          <p:cNvPr id="25" name="Picture 14" descr="/var/folders/4v/4jwtv8w1409bz13sdhf2lvgm0000gp/T/com.microsoft.Powerpoint/WebArchiveCopyPasteTempFiles/OTCQX_Best_50.png">
            <a:extLst>
              <a:ext uri="{FF2B5EF4-FFF2-40B4-BE49-F238E27FC236}">
                <a16:creationId xmlns:a16="http://schemas.microsoft.com/office/drawing/2014/main" id="{2CC29A0C-F3FB-49A9-A57B-B8B1BE0828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3CABF25-535F-4FBE-B15D-A2715D41267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27" name="TextBox 26">
            <a:extLst>
              <a:ext uri="{FF2B5EF4-FFF2-40B4-BE49-F238E27FC236}">
                <a16:creationId xmlns:a16="http://schemas.microsoft.com/office/drawing/2014/main" id="{A18FF254-149D-46A1-84D8-13FCB02BE0C0}"/>
              </a:ext>
            </a:extLst>
          </p:cNvPr>
          <p:cNvSpPr txBox="1"/>
          <p:nvPr/>
        </p:nvSpPr>
        <p:spPr>
          <a:xfrm>
            <a:off x="4218836" y="2339175"/>
            <a:ext cx="3754326" cy="3046988"/>
          </a:xfrm>
          <a:prstGeom prst="rect">
            <a:avLst/>
          </a:prstGeom>
          <a:noFill/>
        </p:spPr>
        <p:txBody>
          <a:bodyPr wrap="square" rtlCol="0">
            <a:spAutoFit/>
          </a:bodyPr>
          <a:lstStyle/>
          <a:p>
            <a:pPr marL="171450" indent="-171450">
              <a:buFont typeface="Wingdings" panose="05000000000000000000" pitchFamily="2" charset="2"/>
              <a:buChar char="Ø"/>
            </a:pPr>
            <a:r>
              <a:rPr lang="en-US" sz="1600" dirty="0"/>
              <a:t>More than 45 years of corporate and financial management experience</a:t>
            </a:r>
          </a:p>
          <a:p>
            <a:pPr marL="171450" indent="-171450">
              <a:buFont typeface="Wingdings" panose="05000000000000000000" pitchFamily="2" charset="2"/>
              <a:buChar char="Ø"/>
            </a:pPr>
            <a:r>
              <a:rPr lang="en-US" sz="1600" dirty="0"/>
              <a:t>CEO and President of InFocus Capital Advisors, LLC, guiding companies into new markets</a:t>
            </a:r>
          </a:p>
          <a:p>
            <a:pPr marL="171450" indent="-171450">
              <a:buFont typeface="Wingdings" panose="05000000000000000000" pitchFamily="2" charset="2"/>
              <a:buChar char="Ø"/>
            </a:pPr>
            <a:r>
              <a:rPr lang="en-US" sz="1600" dirty="0"/>
              <a:t>CEO and President of Franskill, a consulting firm specializing in global expansion</a:t>
            </a:r>
          </a:p>
          <a:p>
            <a:pPr marL="171450" indent="-171450">
              <a:buFont typeface="Wingdings" panose="05000000000000000000" pitchFamily="2" charset="2"/>
              <a:buChar char="Ø"/>
            </a:pPr>
            <a:r>
              <a:rPr lang="en-US" sz="1600" dirty="0"/>
              <a:t>Chief Global Investment Analyst with Motorskill Venture Group, LLC</a:t>
            </a:r>
          </a:p>
          <a:p>
            <a:pPr marL="171450" indent="-171450">
              <a:buFont typeface="Wingdings" panose="05000000000000000000" pitchFamily="2" charset="2"/>
              <a:buChar char="Ø"/>
            </a:pPr>
            <a:r>
              <a:rPr lang="en-US" sz="1600" dirty="0"/>
              <a:t>Founder and Owner of CPA firm for 25 years</a:t>
            </a:r>
          </a:p>
        </p:txBody>
      </p:sp>
      <p:sp>
        <p:nvSpPr>
          <p:cNvPr id="28" name="TextBox 27">
            <a:extLst>
              <a:ext uri="{FF2B5EF4-FFF2-40B4-BE49-F238E27FC236}">
                <a16:creationId xmlns:a16="http://schemas.microsoft.com/office/drawing/2014/main" id="{89F673E5-AD02-4A03-82F0-12D00680FB5C}"/>
              </a:ext>
            </a:extLst>
          </p:cNvPr>
          <p:cNvSpPr txBox="1"/>
          <p:nvPr/>
        </p:nvSpPr>
        <p:spPr>
          <a:xfrm>
            <a:off x="7933541" y="2390135"/>
            <a:ext cx="3563517" cy="3293209"/>
          </a:xfrm>
          <a:prstGeom prst="rect">
            <a:avLst/>
          </a:prstGeom>
          <a:noFill/>
        </p:spPr>
        <p:txBody>
          <a:bodyPr wrap="square" rtlCol="0">
            <a:spAutoFit/>
          </a:bodyPr>
          <a:lstStyle/>
          <a:p>
            <a:pPr marL="228600" indent="-228600">
              <a:buFont typeface="Wingdings" panose="05000000000000000000" pitchFamily="2" charset="2"/>
              <a:buChar char="Ø"/>
            </a:pPr>
            <a:r>
              <a:rPr lang="en-US" sz="1600" dirty="0"/>
              <a:t>Over 50 years of operations, engineering and personnel management experience</a:t>
            </a:r>
          </a:p>
          <a:p>
            <a:pPr marL="228600" indent="-228600">
              <a:buFont typeface="Wingdings" panose="05000000000000000000" pitchFamily="2" charset="2"/>
              <a:buChar char="Ø"/>
            </a:pPr>
            <a:r>
              <a:rPr lang="en-US" sz="1600" dirty="0"/>
              <a:t>Developed drilling programs and economic studies on exploratory and development projects in North Dakota, Mid-Continent, Texas, Gulf Coast, SE Asia and in the Middle East</a:t>
            </a:r>
          </a:p>
          <a:p>
            <a:pPr marL="228600" indent="-228600">
              <a:buFont typeface="Wingdings" panose="05000000000000000000" pitchFamily="2" charset="2"/>
              <a:buChar char="Ø"/>
            </a:pPr>
            <a:r>
              <a:rPr lang="en-US" sz="1600" dirty="0"/>
              <a:t>Held senior positions at multiple energy companies including Torchlight Energy Inc., Conoco, Scotia Group, Sundance Resources and Petrosearch Energy Corporation</a:t>
            </a:r>
          </a:p>
        </p:txBody>
      </p:sp>
      <p:sp>
        <p:nvSpPr>
          <p:cNvPr id="30" name="TextBox 29">
            <a:extLst>
              <a:ext uri="{FF2B5EF4-FFF2-40B4-BE49-F238E27FC236}">
                <a16:creationId xmlns:a16="http://schemas.microsoft.com/office/drawing/2014/main" id="{5BB747E0-25CD-4B66-B572-DD7363FF4A2F}"/>
              </a:ext>
            </a:extLst>
          </p:cNvPr>
          <p:cNvSpPr txBox="1"/>
          <p:nvPr/>
        </p:nvSpPr>
        <p:spPr>
          <a:xfrm>
            <a:off x="11195631" y="6182009"/>
            <a:ext cx="328498" cy="253916"/>
          </a:xfrm>
          <a:prstGeom prst="rect">
            <a:avLst/>
          </a:prstGeom>
          <a:noFill/>
        </p:spPr>
        <p:txBody>
          <a:bodyPr wrap="square" rtlCol="0">
            <a:spAutoFit/>
          </a:bodyPr>
          <a:lstStyle/>
          <a:p>
            <a:r>
              <a:rPr lang="en-US" sz="1050" dirty="0"/>
              <a:t>22</a:t>
            </a:r>
            <a:endParaRPr lang="en-US" dirty="0"/>
          </a:p>
        </p:txBody>
      </p:sp>
      <p:sp>
        <p:nvSpPr>
          <p:cNvPr id="18" name="Parallelogram 17">
            <a:extLst>
              <a:ext uri="{FF2B5EF4-FFF2-40B4-BE49-F238E27FC236}">
                <a16:creationId xmlns:a16="http://schemas.microsoft.com/office/drawing/2014/main" id="{6C6B4BF7-81DE-492F-8814-6A3D5ED857FB}"/>
              </a:ext>
            </a:extLst>
          </p:cNvPr>
          <p:cNvSpPr/>
          <p:nvPr/>
        </p:nvSpPr>
        <p:spPr>
          <a:xfrm>
            <a:off x="812941" y="1388308"/>
            <a:ext cx="276845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CEO</a:t>
            </a:r>
            <a:endParaRPr lang="id-ID" dirty="0"/>
          </a:p>
        </p:txBody>
      </p:sp>
      <p:sp>
        <p:nvSpPr>
          <p:cNvPr id="19" name="Parallelogram 18">
            <a:extLst>
              <a:ext uri="{FF2B5EF4-FFF2-40B4-BE49-F238E27FC236}">
                <a16:creationId xmlns:a16="http://schemas.microsoft.com/office/drawing/2014/main" id="{55671BDA-6F9A-41A7-BA7B-392AD80555BF}"/>
              </a:ext>
            </a:extLst>
          </p:cNvPr>
          <p:cNvSpPr/>
          <p:nvPr/>
        </p:nvSpPr>
        <p:spPr>
          <a:xfrm>
            <a:off x="4711770" y="1388308"/>
            <a:ext cx="276845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CFO</a:t>
            </a:r>
            <a:endParaRPr lang="id-ID" dirty="0"/>
          </a:p>
        </p:txBody>
      </p:sp>
      <p:sp>
        <p:nvSpPr>
          <p:cNvPr id="20" name="Parallelogram 19">
            <a:extLst>
              <a:ext uri="{FF2B5EF4-FFF2-40B4-BE49-F238E27FC236}">
                <a16:creationId xmlns:a16="http://schemas.microsoft.com/office/drawing/2014/main" id="{E1ECA1D4-E87E-47EB-BC24-AC4683ADABD5}"/>
              </a:ext>
            </a:extLst>
          </p:cNvPr>
          <p:cNvSpPr/>
          <p:nvPr/>
        </p:nvSpPr>
        <p:spPr>
          <a:xfrm>
            <a:off x="8389896" y="1388308"/>
            <a:ext cx="3101955"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a:t>
            </a:r>
            <a:endParaRPr lang="id-ID" dirty="0"/>
          </a:p>
        </p:txBody>
      </p:sp>
    </p:spTree>
    <p:extLst>
      <p:ext uri="{BB962C8B-B14F-4D97-AF65-F5344CB8AC3E}">
        <p14:creationId xmlns:p14="http://schemas.microsoft.com/office/powerpoint/2010/main" val="1056550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outVertical)">
                                      <p:cBhvr>
                                        <p:cTn id="29" dur="500"/>
                                        <p:tgtEl>
                                          <p:spTgt spid="1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24" grpId="0"/>
      <p:bldP spid="27" grpId="0"/>
      <p:bldP spid="28" grpId="0"/>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59190" y="1918039"/>
            <a:ext cx="1751718" cy="30991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800" b="1" dirty="0">
                <a:solidFill>
                  <a:schemeClr val="tx1">
                    <a:lumMod val="65000"/>
                    <a:lumOff val="35000"/>
                  </a:schemeClr>
                </a:solidFill>
                <a:latin typeface="Neris Black" panose="00000A00000000000000" pitchFamily="50" charset="0"/>
              </a:rPr>
              <a:t>BRUCE MILLER</a:t>
            </a:r>
          </a:p>
        </p:txBody>
      </p:sp>
      <p:sp>
        <p:nvSpPr>
          <p:cNvPr id="10" name="TextBox 9"/>
          <p:cNvSpPr txBox="1"/>
          <p:nvPr/>
        </p:nvSpPr>
        <p:spPr>
          <a:xfrm>
            <a:off x="690638" y="2177800"/>
            <a:ext cx="2352237" cy="3046988"/>
          </a:xfrm>
          <a:prstGeom prst="rect">
            <a:avLst/>
          </a:prstGeom>
          <a:noFill/>
        </p:spPr>
        <p:txBody>
          <a:bodyPr wrap="square" rtlCol="0">
            <a:spAutoFit/>
          </a:bodyPr>
          <a:lstStyle/>
          <a:p>
            <a:pPr marL="228600" indent="-228600">
              <a:buFont typeface="Wingdings" panose="05000000000000000000" pitchFamily="2" charset="2"/>
              <a:buChar char="Ø"/>
            </a:pPr>
            <a:r>
              <a:rPr lang="en-US" sz="1600" dirty="0"/>
              <a:t>Founded Amazing Energy in 2008 and Jilpetco in 2002</a:t>
            </a:r>
          </a:p>
          <a:p>
            <a:pPr marL="228600" indent="-228600">
              <a:buFont typeface="Wingdings" panose="05000000000000000000" pitchFamily="2" charset="2"/>
              <a:buChar char="Ø"/>
            </a:pPr>
            <a:r>
              <a:rPr lang="en-US" sz="1600" dirty="0"/>
              <a:t>Worked for Exxon USA for 13 years</a:t>
            </a:r>
          </a:p>
          <a:p>
            <a:pPr marL="228600" indent="-228600">
              <a:buFont typeface="Wingdings" panose="05000000000000000000" pitchFamily="2" charset="2"/>
              <a:buChar char="Ø"/>
            </a:pPr>
            <a:r>
              <a:rPr lang="en-US" sz="1600" dirty="0"/>
              <a:t>Formed his own oil and gas company in 1994 called L&amp;R Energy Corporation </a:t>
            </a:r>
          </a:p>
          <a:p>
            <a:pPr marL="228600" indent="-228600">
              <a:buFont typeface="Wingdings" panose="05000000000000000000" pitchFamily="2" charset="2"/>
              <a:buChar char="Ø"/>
            </a:pPr>
            <a:r>
              <a:rPr lang="en-US" sz="1600" dirty="0"/>
              <a:t>Involved in drilling projects throughout Texas and Oklahoma</a:t>
            </a:r>
          </a:p>
        </p:txBody>
      </p:sp>
      <p:sp>
        <p:nvSpPr>
          <p:cNvPr id="12" name="Title 1"/>
          <p:cNvSpPr txBox="1">
            <a:spLocks/>
          </p:cNvSpPr>
          <p:nvPr/>
        </p:nvSpPr>
        <p:spPr>
          <a:xfrm>
            <a:off x="5754433" y="2072996"/>
            <a:ext cx="2879291" cy="147480"/>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fr-FR" sz="1800" b="1" dirty="0">
                <a:solidFill>
                  <a:schemeClr val="tx1">
                    <a:lumMod val="65000"/>
                    <a:lumOff val="35000"/>
                  </a:schemeClr>
                </a:solidFill>
                <a:latin typeface="Neris Black" panose="00000A00000000000000" pitchFamily="50" charset="0"/>
              </a:rPr>
              <a:t>BORIS P. ABAD-GUERRA, MS, PHD</a:t>
            </a:r>
          </a:p>
        </p:txBody>
      </p:sp>
      <p:sp>
        <p:nvSpPr>
          <p:cNvPr id="15" name="Title 1"/>
          <p:cNvSpPr txBox="1">
            <a:spLocks/>
          </p:cNvSpPr>
          <p:nvPr/>
        </p:nvSpPr>
        <p:spPr>
          <a:xfrm>
            <a:off x="730969" y="1899108"/>
            <a:ext cx="2208452"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800" b="1" dirty="0">
                <a:solidFill>
                  <a:schemeClr val="tx1">
                    <a:lumMod val="65000"/>
                    <a:lumOff val="35000"/>
                  </a:schemeClr>
                </a:solidFill>
                <a:latin typeface="Neris Black" panose="00000A00000000000000" pitchFamily="50" charset="0"/>
              </a:rPr>
              <a:t>JED MIESNER</a:t>
            </a:r>
            <a:r>
              <a:rPr lang="id-ID" sz="1800" b="1" dirty="0">
                <a:solidFill>
                  <a:schemeClr val="tx1">
                    <a:lumMod val="65000"/>
                    <a:lumOff val="35000"/>
                  </a:schemeClr>
                </a:solidFill>
                <a:latin typeface="Neris Black" panose="00000A00000000000000" pitchFamily="50" charset="0"/>
              </a:rPr>
              <a:t> </a:t>
            </a:r>
            <a:endParaRPr lang="en-US" sz="1800" b="1" dirty="0">
              <a:solidFill>
                <a:schemeClr val="tx1">
                  <a:lumMod val="65000"/>
                  <a:lumOff val="35000"/>
                </a:schemeClr>
              </a:solidFill>
              <a:latin typeface="Neris Black" panose="00000A00000000000000" pitchFamily="50" charset="0"/>
            </a:endParaRPr>
          </a:p>
        </p:txBody>
      </p:sp>
      <p:sp>
        <p:nvSpPr>
          <p:cNvPr id="29" name="Parallelogram 28"/>
          <p:cNvSpPr/>
          <p:nvPr/>
        </p:nvSpPr>
        <p:spPr>
          <a:xfrm>
            <a:off x="8681912" y="1409602"/>
            <a:ext cx="210762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 P. Geologist /</a:t>
            </a:r>
          </a:p>
          <a:p>
            <a:pPr algn="ctr"/>
            <a:r>
              <a:rPr lang="it-IT" sz="1400" dirty="0"/>
              <a:t>P. Geoscientist</a:t>
            </a:r>
          </a:p>
        </p:txBody>
      </p:sp>
      <p:sp>
        <p:nvSpPr>
          <p:cNvPr id="24" name="Title 1">
            <a:extLst>
              <a:ext uri="{FF2B5EF4-FFF2-40B4-BE49-F238E27FC236}">
                <a16:creationId xmlns:a16="http://schemas.microsoft.com/office/drawing/2014/main" id="{086568C2-EF07-47C1-8C51-59D1065977D6}"/>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CONSULTANTS: </a:t>
            </a:r>
            <a:r>
              <a:rPr lang="en-US" i="1" spc="-300" dirty="0">
                <a:solidFill>
                  <a:schemeClr val="tx1">
                    <a:lumMod val="65000"/>
                    <a:lumOff val="35000"/>
                  </a:schemeClr>
                </a:solidFill>
                <a:latin typeface="Neris Light" panose="00000400000000000000" pitchFamily="50" charset="0"/>
              </a:rPr>
              <a:t>AMAZING ENERGY</a:t>
            </a:r>
            <a:endParaRPr lang="id-ID" i="1" spc="-300" dirty="0">
              <a:solidFill>
                <a:schemeClr val="tx1">
                  <a:lumMod val="65000"/>
                  <a:lumOff val="35000"/>
                </a:schemeClr>
              </a:solidFill>
              <a:latin typeface="Neris Light" panose="00000400000000000000" pitchFamily="50" charset="0"/>
            </a:endParaRPr>
          </a:p>
        </p:txBody>
      </p:sp>
      <p:pic>
        <p:nvPicPr>
          <p:cNvPr id="25" name="Picture 14" descr="/var/folders/4v/4jwtv8w1409bz13sdhf2lvgm0000gp/T/com.microsoft.Powerpoint/WebArchiveCopyPasteTempFiles/OTCQX_Best_50.png">
            <a:extLst>
              <a:ext uri="{FF2B5EF4-FFF2-40B4-BE49-F238E27FC236}">
                <a16:creationId xmlns:a16="http://schemas.microsoft.com/office/drawing/2014/main" id="{2CC29A0C-F3FB-49A9-A57B-B8B1BE0828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3CABF25-535F-4FBE-B15D-A2715D41267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27" name="TextBox 26">
            <a:extLst>
              <a:ext uri="{FF2B5EF4-FFF2-40B4-BE49-F238E27FC236}">
                <a16:creationId xmlns:a16="http://schemas.microsoft.com/office/drawing/2014/main" id="{A18FF254-149D-46A1-84D8-13FCB02BE0C0}"/>
              </a:ext>
            </a:extLst>
          </p:cNvPr>
          <p:cNvSpPr txBox="1"/>
          <p:nvPr/>
        </p:nvSpPr>
        <p:spPr>
          <a:xfrm>
            <a:off x="3120744" y="2177800"/>
            <a:ext cx="2352237" cy="4524315"/>
          </a:xfrm>
          <a:prstGeom prst="rect">
            <a:avLst/>
          </a:prstGeom>
          <a:noFill/>
        </p:spPr>
        <p:txBody>
          <a:bodyPr wrap="square" rtlCol="0">
            <a:spAutoFit/>
          </a:bodyPr>
          <a:lstStyle/>
          <a:p>
            <a:pPr marL="171450" indent="-171450">
              <a:buFont typeface="Wingdings" panose="05000000000000000000" pitchFamily="2" charset="2"/>
              <a:buChar char="Ø"/>
            </a:pPr>
            <a:r>
              <a:rPr lang="en-US" sz="1600" dirty="0"/>
              <a:t>More than 20 years of leasing approximately 500,000 acres in 6 states </a:t>
            </a:r>
          </a:p>
          <a:p>
            <a:pPr marL="171450" indent="-171450">
              <a:buFont typeface="Wingdings" panose="05000000000000000000" pitchFamily="2" charset="2"/>
              <a:buChar char="Ø"/>
            </a:pPr>
            <a:r>
              <a:rPr lang="en-US" sz="1600" dirty="0"/>
              <a:t> He has worked every major oil and gas basin in the U.S. for companies ranging from private equity to public companies</a:t>
            </a:r>
          </a:p>
          <a:p>
            <a:pPr marL="171450" indent="-171450">
              <a:buFont typeface="Wingdings" panose="05000000000000000000" pitchFamily="2" charset="2"/>
              <a:buChar char="Ø"/>
            </a:pPr>
            <a:r>
              <a:rPr lang="en-US" sz="1600" dirty="0"/>
              <a:t>Has been instrumental in activities of over 1,000 wells</a:t>
            </a:r>
          </a:p>
          <a:p>
            <a:pPr marL="171450" indent="-171450">
              <a:buFont typeface="Wingdings" panose="05000000000000000000" pitchFamily="2" charset="2"/>
              <a:buChar char="Ø"/>
            </a:pPr>
            <a:r>
              <a:rPr lang="en-US" sz="1600" dirty="0"/>
              <a:t>Has participated in over 200 wells personally </a:t>
            </a:r>
          </a:p>
          <a:p>
            <a:pPr marL="171450" indent="-171450">
              <a:buFont typeface="Wingdings" panose="05000000000000000000" pitchFamily="2" charset="2"/>
              <a:buChar char="Ø"/>
            </a:pPr>
            <a:r>
              <a:rPr lang="en-US" sz="1600" dirty="0"/>
              <a:t>His experience with all activities from leasehold to production</a:t>
            </a:r>
          </a:p>
        </p:txBody>
      </p:sp>
      <p:sp>
        <p:nvSpPr>
          <p:cNvPr id="28" name="TextBox 27">
            <a:extLst>
              <a:ext uri="{FF2B5EF4-FFF2-40B4-BE49-F238E27FC236}">
                <a16:creationId xmlns:a16="http://schemas.microsoft.com/office/drawing/2014/main" id="{89F673E5-AD02-4A03-82F0-12D00680FB5C}"/>
              </a:ext>
            </a:extLst>
          </p:cNvPr>
          <p:cNvSpPr txBox="1"/>
          <p:nvPr/>
        </p:nvSpPr>
        <p:spPr>
          <a:xfrm>
            <a:off x="5715308" y="2335257"/>
            <a:ext cx="2768830" cy="4278094"/>
          </a:xfrm>
          <a:prstGeom prst="rect">
            <a:avLst/>
          </a:prstGeom>
          <a:noFill/>
        </p:spPr>
        <p:txBody>
          <a:bodyPr wrap="square" rtlCol="0">
            <a:spAutoFit/>
          </a:bodyPr>
          <a:lstStyle/>
          <a:p>
            <a:pPr marL="228600" indent="-228600">
              <a:buFont typeface="Wingdings" panose="05000000000000000000" pitchFamily="2" charset="2"/>
              <a:buChar char="Ø"/>
            </a:pPr>
            <a:r>
              <a:rPr lang="en-US" sz="1600" dirty="0"/>
              <a:t>Over 40 years Oil and Gas industry experience</a:t>
            </a:r>
          </a:p>
          <a:p>
            <a:pPr marL="228600" indent="-228600">
              <a:buFont typeface="Wingdings" panose="05000000000000000000" pitchFamily="2" charset="2"/>
              <a:buChar char="Ø"/>
            </a:pPr>
            <a:r>
              <a:rPr lang="en-US" sz="1600" dirty="0"/>
              <a:t>Attended Penn State on the Fulbright and LASPAU scholarships, PhD Program sponsored by Penn State</a:t>
            </a:r>
          </a:p>
          <a:p>
            <a:pPr marL="228600" indent="-228600">
              <a:buFont typeface="Wingdings" panose="05000000000000000000" pitchFamily="2" charset="2"/>
              <a:buChar char="Ø"/>
            </a:pPr>
            <a:r>
              <a:rPr lang="en-US" sz="1600" dirty="0"/>
              <a:t>Experienced in scientific and economic analysis, oil and gas prospect and project evaluation, design and implementation of water-flooding and EOR, oilfield operations, training technical teams, government, national and private oil company negotiations</a:t>
            </a:r>
          </a:p>
        </p:txBody>
      </p:sp>
      <p:sp>
        <p:nvSpPr>
          <p:cNvPr id="30" name="TextBox 29">
            <a:extLst>
              <a:ext uri="{FF2B5EF4-FFF2-40B4-BE49-F238E27FC236}">
                <a16:creationId xmlns:a16="http://schemas.microsoft.com/office/drawing/2014/main" id="{5BB747E0-25CD-4B66-B572-DD7363FF4A2F}"/>
              </a:ext>
            </a:extLst>
          </p:cNvPr>
          <p:cNvSpPr txBox="1"/>
          <p:nvPr/>
        </p:nvSpPr>
        <p:spPr>
          <a:xfrm>
            <a:off x="11195631" y="6182009"/>
            <a:ext cx="328498" cy="253916"/>
          </a:xfrm>
          <a:prstGeom prst="rect">
            <a:avLst/>
          </a:prstGeom>
          <a:noFill/>
        </p:spPr>
        <p:txBody>
          <a:bodyPr wrap="square" rtlCol="0">
            <a:spAutoFit/>
          </a:bodyPr>
          <a:lstStyle/>
          <a:p>
            <a:r>
              <a:rPr lang="en-US" sz="1050" dirty="0"/>
              <a:t>21</a:t>
            </a:r>
            <a:endParaRPr lang="en-US" dirty="0"/>
          </a:p>
        </p:txBody>
      </p:sp>
      <p:sp>
        <p:nvSpPr>
          <p:cNvPr id="18" name="Title 1">
            <a:extLst>
              <a:ext uri="{FF2B5EF4-FFF2-40B4-BE49-F238E27FC236}">
                <a16:creationId xmlns:a16="http://schemas.microsoft.com/office/drawing/2014/main" id="{AA923D76-F0E8-4BF3-B1DB-697BCE80BFA8}"/>
              </a:ext>
            </a:extLst>
          </p:cNvPr>
          <p:cNvSpPr txBox="1">
            <a:spLocks/>
          </p:cNvSpPr>
          <p:nvPr/>
        </p:nvSpPr>
        <p:spPr>
          <a:xfrm>
            <a:off x="3123500" y="1891018"/>
            <a:ext cx="2645754"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800" b="1" dirty="0">
                <a:solidFill>
                  <a:schemeClr val="tx1">
                    <a:lumMod val="65000"/>
                    <a:lumOff val="35000"/>
                  </a:schemeClr>
                </a:solidFill>
                <a:latin typeface="Neris Black" panose="00000A00000000000000" pitchFamily="50" charset="0"/>
              </a:rPr>
              <a:t>LUCAS KNICKERBOCKER</a:t>
            </a:r>
          </a:p>
        </p:txBody>
      </p:sp>
      <p:sp>
        <p:nvSpPr>
          <p:cNvPr id="20" name="TextBox 19">
            <a:extLst>
              <a:ext uri="{FF2B5EF4-FFF2-40B4-BE49-F238E27FC236}">
                <a16:creationId xmlns:a16="http://schemas.microsoft.com/office/drawing/2014/main" id="{56252846-A26C-4189-80BC-2E8C389797E8}"/>
              </a:ext>
            </a:extLst>
          </p:cNvPr>
          <p:cNvSpPr txBox="1"/>
          <p:nvPr/>
        </p:nvSpPr>
        <p:spPr>
          <a:xfrm>
            <a:off x="8379302" y="2224013"/>
            <a:ext cx="2711493" cy="4524315"/>
          </a:xfrm>
          <a:prstGeom prst="rect">
            <a:avLst/>
          </a:prstGeom>
          <a:noFill/>
        </p:spPr>
        <p:txBody>
          <a:bodyPr wrap="square" rtlCol="0">
            <a:spAutoFit/>
          </a:bodyPr>
          <a:lstStyle/>
          <a:p>
            <a:pPr marL="228600" indent="-228600">
              <a:buFont typeface="Wingdings" panose="05000000000000000000" pitchFamily="2" charset="2"/>
              <a:buChar char="Ø"/>
            </a:pPr>
            <a:r>
              <a:rPr lang="en-US" sz="1600" dirty="0"/>
              <a:t>Over 35 years experience in Geology</a:t>
            </a:r>
          </a:p>
          <a:p>
            <a:pPr marL="228600" indent="-228600">
              <a:buFont typeface="Wingdings" panose="05000000000000000000" pitchFamily="2" charset="2"/>
              <a:buChar char="Ø"/>
            </a:pPr>
            <a:r>
              <a:rPr lang="en-US" sz="1600" dirty="0"/>
              <a:t>Worked for Exxon Production Research in South Texas, the Permian Basin, the Rockies and Alaska</a:t>
            </a:r>
          </a:p>
          <a:p>
            <a:pPr marL="228600" indent="-228600">
              <a:buFont typeface="Wingdings" panose="05000000000000000000" pitchFamily="2" charset="2"/>
              <a:buChar char="Ø"/>
            </a:pPr>
            <a:r>
              <a:rPr lang="en-US" sz="1600" dirty="0"/>
              <a:t>Extensive experience in Permian Basin geology including extensive digital database build</a:t>
            </a:r>
          </a:p>
          <a:p>
            <a:pPr marL="228600" indent="-228600">
              <a:buFont typeface="Wingdings" panose="05000000000000000000" pitchFamily="2" charset="2"/>
              <a:buChar char="Ø"/>
            </a:pPr>
            <a:r>
              <a:rPr lang="en-US" sz="1600" dirty="0"/>
              <a:t>Experience in multi-well drilling programs in Texas and New Mexico, Petra mapping, data base, 2-D/3-D seismic interpretation software, and production and scout data</a:t>
            </a:r>
          </a:p>
        </p:txBody>
      </p:sp>
      <p:sp>
        <p:nvSpPr>
          <p:cNvPr id="23" name="Parallelogram 22">
            <a:extLst>
              <a:ext uri="{FF2B5EF4-FFF2-40B4-BE49-F238E27FC236}">
                <a16:creationId xmlns:a16="http://schemas.microsoft.com/office/drawing/2014/main" id="{3181E255-5A40-4FF7-B8B9-4755E5E351A1}"/>
              </a:ext>
            </a:extLst>
          </p:cNvPr>
          <p:cNvSpPr/>
          <p:nvPr/>
        </p:nvSpPr>
        <p:spPr>
          <a:xfrm>
            <a:off x="6045908" y="1392309"/>
            <a:ext cx="210762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Geologist</a:t>
            </a:r>
          </a:p>
        </p:txBody>
      </p:sp>
      <p:sp>
        <p:nvSpPr>
          <p:cNvPr id="33" name="Parallelogram 32">
            <a:extLst>
              <a:ext uri="{FF2B5EF4-FFF2-40B4-BE49-F238E27FC236}">
                <a16:creationId xmlns:a16="http://schemas.microsoft.com/office/drawing/2014/main" id="{6117F22F-6D39-41EE-B32F-C41E5E313352}"/>
              </a:ext>
            </a:extLst>
          </p:cNvPr>
          <p:cNvSpPr/>
          <p:nvPr/>
        </p:nvSpPr>
        <p:spPr>
          <a:xfrm>
            <a:off x="812941" y="1402148"/>
            <a:ext cx="210762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M&amp;A Manager</a:t>
            </a:r>
            <a:endParaRPr lang="id-ID" dirty="0"/>
          </a:p>
        </p:txBody>
      </p:sp>
      <p:sp>
        <p:nvSpPr>
          <p:cNvPr id="35" name="Parallelogram 34">
            <a:extLst>
              <a:ext uri="{FF2B5EF4-FFF2-40B4-BE49-F238E27FC236}">
                <a16:creationId xmlns:a16="http://schemas.microsoft.com/office/drawing/2014/main" id="{A1B4ED73-3DCE-4AD8-A919-3F0DC767EF3A}"/>
              </a:ext>
            </a:extLst>
          </p:cNvPr>
          <p:cNvSpPr/>
          <p:nvPr/>
        </p:nvSpPr>
        <p:spPr>
          <a:xfrm>
            <a:off x="3392562" y="1392309"/>
            <a:ext cx="2107629" cy="390540"/>
          </a:xfrm>
          <a:prstGeom prst="parallelogram">
            <a:avLst/>
          </a:prstGeom>
          <a:solidFill>
            <a:srgbClr val="8E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 Manager</a:t>
            </a:r>
            <a:endParaRPr lang="id-ID" dirty="0"/>
          </a:p>
        </p:txBody>
      </p:sp>
    </p:spTree>
    <p:extLst>
      <p:ext uri="{BB962C8B-B14F-4D97-AF65-F5344CB8AC3E}">
        <p14:creationId xmlns:p14="http://schemas.microsoft.com/office/powerpoint/2010/main" val="418766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outVertical)">
                                      <p:cBhvr>
                                        <p:cTn id="38" dur="500"/>
                                        <p:tgtEl>
                                          <p:spTgt spid="23"/>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outVertical)">
                                      <p:cBhvr>
                                        <p:cTn id="41" dur="500"/>
                                        <p:tgtEl>
                                          <p:spTgt spid="33"/>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outVertical)">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29" grpId="0" animBg="1"/>
      <p:bldP spid="24" grpId="0"/>
      <p:bldP spid="27" grpId="0"/>
      <p:bldP spid="28" grpId="0"/>
      <p:bldP spid="18" grpId="0"/>
      <p:bldP spid="20" grpId="0"/>
      <p:bldP spid="23" grpId="0" animBg="1"/>
      <p:bldP spid="33"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86568C2-EF07-47C1-8C51-59D1065977D6}"/>
              </a:ext>
            </a:extLst>
          </p:cNvPr>
          <p:cNvSpPr txBox="1">
            <a:spLocks/>
          </p:cNvSpPr>
          <p:nvPr/>
        </p:nvSpPr>
        <p:spPr>
          <a:xfrm>
            <a:off x="634482" y="675991"/>
            <a:ext cx="10923036"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CONTACT US: </a:t>
            </a:r>
            <a:r>
              <a:rPr lang="en-US" i="1" spc="-300" dirty="0">
                <a:solidFill>
                  <a:schemeClr val="tx1">
                    <a:lumMod val="65000"/>
                    <a:lumOff val="35000"/>
                  </a:schemeClr>
                </a:solidFill>
                <a:latin typeface="Neris Light" panose="00000400000000000000" pitchFamily="50" charset="0"/>
              </a:rPr>
              <a:t>INVESTOR RELATIONS</a:t>
            </a:r>
            <a:endParaRPr lang="id-ID" i="1" spc="-300" dirty="0">
              <a:solidFill>
                <a:schemeClr val="tx1">
                  <a:lumMod val="65000"/>
                  <a:lumOff val="35000"/>
                </a:schemeClr>
              </a:solidFill>
              <a:latin typeface="Neris Light" panose="00000400000000000000" pitchFamily="50" charset="0"/>
            </a:endParaRPr>
          </a:p>
        </p:txBody>
      </p:sp>
      <p:pic>
        <p:nvPicPr>
          <p:cNvPr id="26" name="Picture 25">
            <a:extLst>
              <a:ext uri="{FF2B5EF4-FFF2-40B4-BE49-F238E27FC236}">
                <a16:creationId xmlns:a16="http://schemas.microsoft.com/office/drawing/2014/main" id="{83CABF25-535F-4FBE-B15D-A2715D41267B}"/>
              </a:ext>
            </a:extLst>
          </p:cNvPr>
          <p:cNvPicPr>
            <a:picLocks noChangeAspect="1"/>
          </p:cNvPicPr>
          <p:nvPr/>
        </p:nvPicPr>
        <p:blipFill>
          <a:blip r:embed="rId2"/>
          <a:stretch>
            <a:fillRect/>
          </a:stretch>
        </p:blipFill>
        <p:spPr>
          <a:xfrm>
            <a:off x="7543996" y="2312571"/>
            <a:ext cx="2535552" cy="2656289"/>
          </a:xfrm>
          <a:prstGeom prst="rect">
            <a:avLst/>
          </a:prstGeom>
        </p:spPr>
      </p:pic>
      <p:sp>
        <p:nvSpPr>
          <p:cNvPr id="18" name="Rounded Rectangle 5">
            <a:extLst>
              <a:ext uri="{FF2B5EF4-FFF2-40B4-BE49-F238E27FC236}">
                <a16:creationId xmlns:a16="http://schemas.microsoft.com/office/drawing/2014/main" id="{3E7F97BD-8CC3-441C-9428-DC7AD50E29FC}"/>
              </a:ext>
            </a:extLst>
          </p:cNvPr>
          <p:cNvSpPr/>
          <p:nvPr/>
        </p:nvSpPr>
        <p:spPr>
          <a:xfrm>
            <a:off x="1382008" y="2312572"/>
            <a:ext cx="5750312" cy="2655566"/>
          </a:xfrm>
          <a:prstGeom prst="roundRect">
            <a:avLst>
              <a:gd name="adj" fmla="val 2122"/>
            </a:avLst>
          </a:prstGeom>
          <a:solidFill>
            <a:srgbClr val="8ED1D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Title 1">
            <a:extLst>
              <a:ext uri="{FF2B5EF4-FFF2-40B4-BE49-F238E27FC236}">
                <a16:creationId xmlns:a16="http://schemas.microsoft.com/office/drawing/2014/main" id="{2345BF67-567A-49BA-8F5B-66C6719B5FC3}"/>
              </a:ext>
            </a:extLst>
          </p:cNvPr>
          <p:cNvSpPr txBox="1">
            <a:spLocks/>
          </p:cNvSpPr>
          <p:nvPr/>
        </p:nvSpPr>
        <p:spPr>
          <a:xfrm>
            <a:off x="3156479" y="2490175"/>
            <a:ext cx="2818923"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id-ID" sz="3600" i="1" spc="-150" dirty="0">
                <a:solidFill>
                  <a:schemeClr val="bg1"/>
                </a:solidFill>
                <a:latin typeface="Neris Light" panose="00000400000000000000" pitchFamily="50" charset="0"/>
              </a:rPr>
              <a:t>Get in </a:t>
            </a:r>
            <a:r>
              <a:rPr lang="id-ID" sz="3600" b="1" i="1" spc="-150" dirty="0">
                <a:solidFill>
                  <a:schemeClr val="bg1"/>
                </a:solidFill>
                <a:latin typeface="Neris Light" panose="00000400000000000000" pitchFamily="50" charset="0"/>
              </a:rPr>
              <a:t>Touch</a:t>
            </a:r>
          </a:p>
        </p:txBody>
      </p:sp>
      <p:sp>
        <p:nvSpPr>
          <p:cNvPr id="23" name="TextBox 22">
            <a:extLst>
              <a:ext uri="{FF2B5EF4-FFF2-40B4-BE49-F238E27FC236}">
                <a16:creationId xmlns:a16="http://schemas.microsoft.com/office/drawing/2014/main" id="{105D4237-9E02-40AF-9CF4-8E83B4E9C142}"/>
              </a:ext>
            </a:extLst>
          </p:cNvPr>
          <p:cNvSpPr txBox="1"/>
          <p:nvPr/>
        </p:nvSpPr>
        <p:spPr>
          <a:xfrm>
            <a:off x="3189166" y="3054990"/>
            <a:ext cx="3197912" cy="1754326"/>
          </a:xfrm>
          <a:prstGeom prst="rect">
            <a:avLst/>
          </a:prstGeom>
          <a:noFill/>
        </p:spPr>
        <p:txBody>
          <a:bodyPr wrap="square" rtlCol="0">
            <a:spAutoFit/>
          </a:bodyPr>
          <a:lstStyle/>
          <a:p>
            <a:r>
              <a:rPr lang="id-ID" dirty="0">
                <a:solidFill>
                  <a:schemeClr val="bg1"/>
                </a:solidFill>
                <a:latin typeface="Neris Light" panose="00000400000000000000" pitchFamily="50" charset="0"/>
              </a:rPr>
              <a:t>Investor Relations Contact</a:t>
            </a:r>
          </a:p>
          <a:p>
            <a:r>
              <a:rPr lang="id-ID" dirty="0">
                <a:solidFill>
                  <a:schemeClr val="bg1"/>
                </a:solidFill>
                <a:latin typeface="Neris Light" panose="00000400000000000000" pitchFamily="50" charset="0"/>
              </a:rPr>
              <a:t>Derek Gradwell</a:t>
            </a:r>
            <a:br>
              <a:rPr lang="id-ID" dirty="0">
                <a:solidFill>
                  <a:schemeClr val="bg1"/>
                </a:solidFill>
                <a:latin typeface="Neris Light" panose="00000400000000000000" pitchFamily="50" charset="0"/>
              </a:rPr>
            </a:br>
            <a:r>
              <a:rPr lang="id-ID" dirty="0">
                <a:solidFill>
                  <a:schemeClr val="bg1"/>
                </a:solidFill>
                <a:latin typeface="Neris Light" panose="00000400000000000000" pitchFamily="50" charset="0"/>
              </a:rPr>
              <a:t>MZ Group</a:t>
            </a:r>
            <a:br>
              <a:rPr lang="id-ID" dirty="0">
                <a:solidFill>
                  <a:schemeClr val="bg1"/>
                </a:solidFill>
                <a:latin typeface="Neris Light" panose="00000400000000000000" pitchFamily="50" charset="0"/>
              </a:rPr>
            </a:br>
            <a:r>
              <a:rPr lang="id-ID" dirty="0">
                <a:solidFill>
                  <a:schemeClr val="bg1"/>
                </a:solidFill>
                <a:latin typeface="Neris Light" panose="00000400000000000000" pitchFamily="50" charset="0"/>
              </a:rPr>
              <a:t>SVP Natural Resources</a:t>
            </a:r>
            <a:br>
              <a:rPr lang="id-ID" dirty="0">
                <a:solidFill>
                  <a:schemeClr val="bg1"/>
                </a:solidFill>
                <a:latin typeface="Neris Light" panose="00000400000000000000" pitchFamily="50" charset="0"/>
              </a:rPr>
            </a:br>
            <a:r>
              <a:rPr lang="id-ID" dirty="0" err="1">
                <a:solidFill>
                  <a:schemeClr val="bg1"/>
                </a:solidFill>
                <a:latin typeface="Neris Light" panose="00000400000000000000" pitchFamily="50" charset="0"/>
              </a:rPr>
              <a:t>Phone</a:t>
            </a:r>
            <a:r>
              <a:rPr lang="id-ID" dirty="0">
                <a:solidFill>
                  <a:schemeClr val="bg1"/>
                </a:solidFill>
                <a:latin typeface="Neris Light" panose="00000400000000000000" pitchFamily="50" charset="0"/>
              </a:rPr>
              <a:t>: 512-270-6990</a:t>
            </a:r>
            <a:br>
              <a:rPr lang="id-ID" dirty="0">
                <a:solidFill>
                  <a:schemeClr val="bg1"/>
                </a:solidFill>
                <a:latin typeface="Neris Light" panose="00000400000000000000" pitchFamily="50" charset="0"/>
              </a:rPr>
            </a:br>
            <a:r>
              <a:rPr lang="id-ID" dirty="0">
                <a:solidFill>
                  <a:schemeClr val="bg1"/>
                </a:solidFill>
                <a:latin typeface="Neris Light" panose="00000400000000000000" pitchFamily="50" charset="0"/>
              </a:rPr>
              <a:t>Email: </a:t>
            </a:r>
            <a:r>
              <a:rPr lang="id-ID" dirty="0" err="1">
                <a:solidFill>
                  <a:schemeClr val="bg1"/>
                </a:solidFill>
                <a:latin typeface="Neris Light" panose="00000400000000000000" pitchFamily="50" charset="0"/>
              </a:rPr>
              <a:t>dgradwell@mzgroup.us</a:t>
            </a:r>
            <a:endParaRPr lang="id-ID" dirty="0">
              <a:solidFill>
                <a:schemeClr val="bg1"/>
              </a:solidFill>
              <a:latin typeface="Neris Light" panose="00000400000000000000" pitchFamily="50" charset="0"/>
            </a:endParaRPr>
          </a:p>
        </p:txBody>
      </p:sp>
      <p:grpSp>
        <p:nvGrpSpPr>
          <p:cNvPr id="33" name="Group 32">
            <a:extLst>
              <a:ext uri="{FF2B5EF4-FFF2-40B4-BE49-F238E27FC236}">
                <a16:creationId xmlns:a16="http://schemas.microsoft.com/office/drawing/2014/main" id="{3D38AD22-C613-4285-88E5-6FC639293BF0}"/>
              </a:ext>
            </a:extLst>
          </p:cNvPr>
          <p:cNvGrpSpPr/>
          <p:nvPr/>
        </p:nvGrpSpPr>
        <p:grpSpPr>
          <a:xfrm>
            <a:off x="2317169" y="2811543"/>
            <a:ext cx="757977" cy="757977"/>
            <a:chOff x="1147470" y="2607266"/>
            <a:chExt cx="757977" cy="757977"/>
          </a:xfrm>
        </p:grpSpPr>
        <p:grpSp>
          <p:nvGrpSpPr>
            <p:cNvPr id="34" name="Group 33">
              <a:extLst>
                <a:ext uri="{FF2B5EF4-FFF2-40B4-BE49-F238E27FC236}">
                  <a16:creationId xmlns:a16="http://schemas.microsoft.com/office/drawing/2014/main" id="{09F3411F-72EE-4671-B1F3-D57985767591}"/>
                </a:ext>
              </a:extLst>
            </p:cNvPr>
            <p:cNvGrpSpPr/>
            <p:nvPr/>
          </p:nvGrpSpPr>
          <p:grpSpPr>
            <a:xfrm>
              <a:off x="1364783" y="2771018"/>
              <a:ext cx="323350" cy="430472"/>
              <a:chOff x="6305550" y="2119313"/>
              <a:chExt cx="517525" cy="688975"/>
            </a:xfrm>
            <a:solidFill>
              <a:schemeClr val="accent1"/>
            </a:solidFill>
          </p:grpSpPr>
          <p:sp>
            <p:nvSpPr>
              <p:cNvPr id="36" name="Freeform 86">
                <a:extLst>
                  <a:ext uri="{FF2B5EF4-FFF2-40B4-BE49-F238E27FC236}">
                    <a16:creationId xmlns:a16="http://schemas.microsoft.com/office/drawing/2014/main" id="{E7B842A2-733F-4C26-A306-3F11C830CAA7}"/>
                  </a:ext>
                </a:extLst>
              </p:cNvPr>
              <p:cNvSpPr>
                <a:spLocks noEditPoints="1"/>
              </p:cNvSpPr>
              <p:nvPr/>
            </p:nvSpPr>
            <p:spPr bwMode="auto">
              <a:xfrm>
                <a:off x="6435725" y="2243138"/>
                <a:ext cx="258763" cy="258763"/>
              </a:xfrm>
              <a:custGeom>
                <a:avLst/>
                <a:gdLst>
                  <a:gd name="T0" fmla="*/ 3521 w 6031"/>
                  <a:gd name="T1" fmla="*/ 553 h 6022"/>
                  <a:gd name="T2" fmla="*/ 4104 w 6031"/>
                  <a:gd name="T3" fmla="*/ 750 h 6022"/>
                  <a:gd name="T4" fmla="*/ 4613 w 6031"/>
                  <a:gd name="T5" fmla="*/ 1076 h 6022"/>
                  <a:gd name="T6" fmla="*/ 5029 w 6031"/>
                  <a:gd name="T7" fmla="*/ 1511 h 6022"/>
                  <a:gd name="T8" fmla="*/ 5330 w 6031"/>
                  <a:gd name="T9" fmla="*/ 2036 h 6022"/>
                  <a:gd name="T10" fmla="*/ 5499 w 6031"/>
                  <a:gd name="T11" fmla="*/ 2630 h 6022"/>
                  <a:gd name="T12" fmla="*/ 5515 w 6031"/>
                  <a:gd name="T13" fmla="*/ 3268 h 6022"/>
                  <a:gd name="T14" fmla="*/ 5375 w 6031"/>
                  <a:gd name="T15" fmla="*/ 3873 h 6022"/>
                  <a:gd name="T16" fmla="*/ 5098 w 6031"/>
                  <a:gd name="T17" fmla="*/ 4413 h 6022"/>
                  <a:gd name="T18" fmla="*/ 4704 w 6031"/>
                  <a:gd name="T19" fmla="*/ 4868 h 6022"/>
                  <a:gd name="T20" fmla="*/ 4213 w 6031"/>
                  <a:gd name="T21" fmla="*/ 5217 h 6022"/>
                  <a:gd name="T22" fmla="*/ 3643 w 6031"/>
                  <a:gd name="T23" fmla="*/ 5441 h 6022"/>
                  <a:gd name="T24" fmla="*/ 3016 w 6031"/>
                  <a:gd name="T25" fmla="*/ 5520 h 6022"/>
                  <a:gd name="T26" fmla="*/ 2388 w 6031"/>
                  <a:gd name="T27" fmla="*/ 5441 h 6022"/>
                  <a:gd name="T28" fmla="*/ 1818 w 6031"/>
                  <a:gd name="T29" fmla="*/ 5217 h 6022"/>
                  <a:gd name="T30" fmla="*/ 1327 w 6031"/>
                  <a:gd name="T31" fmla="*/ 4868 h 6022"/>
                  <a:gd name="T32" fmla="*/ 932 w 6031"/>
                  <a:gd name="T33" fmla="*/ 4413 h 6022"/>
                  <a:gd name="T34" fmla="*/ 656 w 6031"/>
                  <a:gd name="T35" fmla="*/ 3873 h 6022"/>
                  <a:gd name="T36" fmla="*/ 516 w 6031"/>
                  <a:gd name="T37" fmla="*/ 3268 h 6022"/>
                  <a:gd name="T38" fmla="*/ 532 w 6031"/>
                  <a:gd name="T39" fmla="*/ 2630 h 6022"/>
                  <a:gd name="T40" fmla="*/ 701 w 6031"/>
                  <a:gd name="T41" fmla="*/ 2036 h 6022"/>
                  <a:gd name="T42" fmla="*/ 1002 w 6031"/>
                  <a:gd name="T43" fmla="*/ 1511 h 6022"/>
                  <a:gd name="T44" fmla="*/ 1417 w 6031"/>
                  <a:gd name="T45" fmla="*/ 1076 h 6022"/>
                  <a:gd name="T46" fmla="*/ 1927 w 6031"/>
                  <a:gd name="T47" fmla="*/ 750 h 6022"/>
                  <a:gd name="T48" fmla="*/ 2510 w 6031"/>
                  <a:gd name="T49" fmla="*/ 553 h 6022"/>
                  <a:gd name="T50" fmla="*/ 3016 w 6031"/>
                  <a:gd name="T51" fmla="*/ 6022 h 6022"/>
                  <a:gd name="T52" fmla="*/ 3768 w 6031"/>
                  <a:gd name="T53" fmla="*/ 5928 h 6022"/>
                  <a:gd name="T54" fmla="*/ 4452 w 6031"/>
                  <a:gd name="T55" fmla="*/ 5659 h 6022"/>
                  <a:gd name="T56" fmla="*/ 5042 w 6031"/>
                  <a:gd name="T57" fmla="*/ 5239 h 6022"/>
                  <a:gd name="T58" fmla="*/ 5515 w 6031"/>
                  <a:gd name="T59" fmla="*/ 4693 h 6022"/>
                  <a:gd name="T60" fmla="*/ 5848 w 6031"/>
                  <a:gd name="T61" fmla="*/ 4046 h 6022"/>
                  <a:gd name="T62" fmla="*/ 6015 w 6031"/>
                  <a:gd name="T63" fmla="*/ 3318 h 6022"/>
                  <a:gd name="T64" fmla="*/ 5996 w 6031"/>
                  <a:gd name="T65" fmla="*/ 2554 h 6022"/>
                  <a:gd name="T66" fmla="*/ 5794 w 6031"/>
                  <a:gd name="T67" fmla="*/ 1840 h 6022"/>
                  <a:gd name="T68" fmla="*/ 5431 w 6031"/>
                  <a:gd name="T69" fmla="*/ 1211 h 6022"/>
                  <a:gd name="T70" fmla="*/ 4932 w 6031"/>
                  <a:gd name="T71" fmla="*/ 689 h 6022"/>
                  <a:gd name="T72" fmla="*/ 4322 w 6031"/>
                  <a:gd name="T73" fmla="*/ 297 h 6022"/>
                  <a:gd name="T74" fmla="*/ 3623 w 6031"/>
                  <a:gd name="T75" fmla="*/ 62 h 6022"/>
                  <a:gd name="T76" fmla="*/ 2861 w 6031"/>
                  <a:gd name="T77" fmla="*/ 4 h 6022"/>
                  <a:gd name="T78" fmla="*/ 2120 w 6031"/>
                  <a:gd name="T79" fmla="*/ 136 h 6022"/>
                  <a:gd name="T80" fmla="*/ 1453 w 6031"/>
                  <a:gd name="T81" fmla="*/ 437 h 6022"/>
                  <a:gd name="T82" fmla="*/ 884 w 6031"/>
                  <a:gd name="T83" fmla="*/ 884 h 6022"/>
                  <a:gd name="T84" fmla="*/ 437 w 6031"/>
                  <a:gd name="T85" fmla="*/ 1452 h 6022"/>
                  <a:gd name="T86" fmla="*/ 136 w 6031"/>
                  <a:gd name="T87" fmla="*/ 2117 h 6022"/>
                  <a:gd name="T88" fmla="*/ 4 w 6031"/>
                  <a:gd name="T89" fmla="*/ 2857 h 6022"/>
                  <a:gd name="T90" fmla="*/ 62 w 6031"/>
                  <a:gd name="T91" fmla="*/ 3617 h 6022"/>
                  <a:gd name="T92" fmla="*/ 298 w 6031"/>
                  <a:gd name="T93" fmla="*/ 4316 h 6022"/>
                  <a:gd name="T94" fmla="*/ 690 w 6031"/>
                  <a:gd name="T95" fmla="*/ 4925 h 6022"/>
                  <a:gd name="T96" fmla="*/ 1212 w 6031"/>
                  <a:gd name="T97" fmla="*/ 5424 h 6022"/>
                  <a:gd name="T98" fmla="*/ 1843 w 6031"/>
                  <a:gd name="T99" fmla="*/ 5785 h 6022"/>
                  <a:gd name="T100" fmla="*/ 2557 w 6031"/>
                  <a:gd name="T101" fmla="*/ 5988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1" h="6022">
                    <a:moveTo>
                      <a:pt x="3016" y="502"/>
                    </a:moveTo>
                    <a:lnTo>
                      <a:pt x="3144" y="505"/>
                    </a:lnTo>
                    <a:lnTo>
                      <a:pt x="3272" y="515"/>
                    </a:lnTo>
                    <a:lnTo>
                      <a:pt x="3397" y="531"/>
                    </a:lnTo>
                    <a:lnTo>
                      <a:pt x="3521" y="553"/>
                    </a:lnTo>
                    <a:lnTo>
                      <a:pt x="3643" y="582"/>
                    </a:lnTo>
                    <a:lnTo>
                      <a:pt x="3762" y="616"/>
                    </a:lnTo>
                    <a:lnTo>
                      <a:pt x="3879" y="655"/>
                    </a:lnTo>
                    <a:lnTo>
                      <a:pt x="3992" y="700"/>
                    </a:lnTo>
                    <a:lnTo>
                      <a:pt x="4104" y="750"/>
                    </a:lnTo>
                    <a:lnTo>
                      <a:pt x="4213" y="805"/>
                    </a:lnTo>
                    <a:lnTo>
                      <a:pt x="4318" y="866"/>
                    </a:lnTo>
                    <a:lnTo>
                      <a:pt x="4420" y="932"/>
                    </a:lnTo>
                    <a:lnTo>
                      <a:pt x="4518" y="1001"/>
                    </a:lnTo>
                    <a:lnTo>
                      <a:pt x="4613" y="1076"/>
                    </a:lnTo>
                    <a:lnTo>
                      <a:pt x="4704" y="1155"/>
                    </a:lnTo>
                    <a:lnTo>
                      <a:pt x="4791" y="1238"/>
                    </a:lnTo>
                    <a:lnTo>
                      <a:pt x="4875" y="1325"/>
                    </a:lnTo>
                    <a:lnTo>
                      <a:pt x="4954" y="1417"/>
                    </a:lnTo>
                    <a:lnTo>
                      <a:pt x="5029" y="1511"/>
                    </a:lnTo>
                    <a:lnTo>
                      <a:pt x="5098" y="1609"/>
                    </a:lnTo>
                    <a:lnTo>
                      <a:pt x="5164" y="1712"/>
                    </a:lnTo>
                    <a:lnTo>
                      <a:pt x="5225" y="1816"/>
                    </a:lnTo>
                    <a:lnTo>
                      <a:pt x="5280" y="1924"/>
                    </a:lnTo>
                    <a:lnTo>
                      <a:pt x="5330" y="2036"/>
                    </a:lnTo>
                    <a:lnTo>
                      <a:pt x="5375" y="2149"/>
                    </a:lnTo>
                    <a:lnTo>
                      <a:pt x="5415" y="2266"/>
                    </a:lnTo>
                    <a:lnTo>
                      <a:pt x="5449" y="2385"/>
                    </a:lnTo>
                    <a:lnTo>
                      <a:pt x="5477" y="2506"/>
                    </a:lnTo>
                    <a:lnTo>
                      <a:pt x="5499" y="2630"/>
                    </a:lnTo>
                    <a:lnTo>
                      <a:pt x="5515" y="2755"/>
                    </a:lnTo>
                    <a:lnTo>
                      <a:pt x="5525" y="2883"/>
                    </a:lnTo>
                    <a:lnTo>
                      <a:pt x="5528" y="3011"/>
                    </a:lnTo>
                    <a:lnTo>
                      <a:pt x="5525" y="3141"/>
                    </a:lnTo>
                    <a:lnTo>
                      <a:pt x="5515" y="3268"/>
                    </a:lnTo>
                    <a:lnTo>
                      <a:pt x="5499" y="3394"/>
                    </a:lnTo>
                    <a:lnTo>
                      <a:pt x="5477" y="3517"/>
                    </a:lnTo>
                    <a:lnTo>
                      <a:pt x="5449" y="3638"/>
                    </a:lnTo>
                    <a:lnTo>
                      <a:pt x="5415" y="3757"/>
                    </a:lnTo>
                    <a:lnTo>
                      <a:pt x="5375" y="3873"/>
                    </a:lnTo>
                    <a:lnTo>
                      <a:pt x="5330" y="3988"/>
                    </a:lnTo>
                    <a:lnTo>
                      <a:pt x="5280" y="4098"/>
                    </a:lnTo>
                    <a:lnTo>
                      <a:pt x="5225" y="4207"/>
                    </a:lnTo>
                    <a:lnTo>
                      <a:pt x="5164" y="4312"/>
                    </a:lnTo>
                    <a:lnTo>
                      <a:pt x="5098" y="4413"/>
                    </a:lnTo>
                    <a:lnTo>
                      <a:pt x="5029" y="4512"/>
                    </a:lnTo>
                    <a:lnTo>
                      <a:pt x="4954" y="4607"/>
                    </a:lnTo>
                    <a:lnTo>
                      <a:pt x="4875" y="4697"/>
                    </a:lnTo>
                    <a:lnTo>
                      <a:pt x="4791" y="4785"/>
                    </a:lnTo>
                    <a:lnTo>
                      <a:pt x="4704" y="4868"/>
                    </a:lnTo>
                    <a:lnTo>
                      <a:pt x="4613" y="4947"/>
                    </a:lnTo>
                    <a:lnTo>
                      <a:pt x="4518" y="5022"/>
                    </a:lnTo>
                    <a:lnTo>
                      <a:pt x="4420" y="5092"/>
                    </a:lnTo>
                    <a:lnTo>
                      <a:pt x="4318" y="5157"/>
                    </a:lnTo>
                    <a:lnTo>
                      <a:pt x="4213" y="5217"/>
                    </a:lnTo>
                    <a:lnTo>
                      <a:pt x="4104" y="5272"/>
                    </a:lnTo>
                    <a:lnTo>
                      <a:pt x="3992" y="5324"/>
                    </a:lnTo>
                    <a:lnTo>
                      <a:pt x="3879" y="5368"/>
                    </a:lnTo>
                    <a:lnTo>
                      <a:pt x="3762" y="5408"/>
                    </a:lnTo>
                    <a:lnTo>
                      <a:pt x="3643" y="5441"/>
                    </a:lnTo>
                    <a:lnTo>
                      <a:pt x="3521" y="5469"/>
                    </a:lnTo>
                    <a:lnTo>
                      <a:pt x="3397" y="5491"/>
                    </a:lnTo>
                    <a:lnTo>
                      <a:pt x="3272" y="5507"/>
                    </a:lnTo>
                    <a:lnTo>
                      <a:pt x="3144" y="5517"/>
                    </a:lnTo>
                    <a:lnTo>
                      <a:pt x="3016" y="5520"/>
                    </a:lnTo>
                    <a:lnTo>
                      <a:pt x="2886" y="5517"/>
                    </a:lnTo>
                    <a:lnTo>
                      <a:pt x="2759" y="5507"/>
                    </a:lnTo>
                    <a:lnTo>
                      <a:pt x="2634" y="5491"/>
                    </a:lnTo>
                    <a:lnTo>
                      <a:pt x="2510" y="5469"/>
                    </a:lnTo>
                    <a:lnTo>
                      <a:pt x="2388" y="5441"/>
                    </a:lnTo>
                    <a:lnTo>
                      <a:pt x="2269" y="5408"/>
                    </a:lnTo>
                    <a:lnTo>
                      <a:pt x="2152" y="5368"/>
                    </a:lnTo>
                    <a:lnTo>
                      <a:pt x="2039" y="5324"/>
                    </a:lnTo>
                    <a:lnTo>
                      <a:pt x="1927" y="5272"/>
                    </a:lnTo>
                    <a:lnTo>
                      <a:pt x="1818" y="5217"/>
                    </a:lnTo>
                    <a:lnTo>
                      <a:pt x="1713" y="5157"/>
                    </a:lnTo>
                    <a:lnTo>
                      <a:pt x="1611" y="5092"/>
                    </a:lnTo>
                    <a:lnTo>
                      <a:pt x="1513" y="5022"/>
                    </a:lnTo>
                    <a:lnTo>
                      <a:pt x="1417" y="4947"/>
                    </a:lnTo>
                    <a:lnTo>
                      <a:pt x="1327" y="4868"/>
                    </a:lnTo>
                    <a:lnTo>
                      <a:pt x="1240" y="4785"/>
                    </a:lnTo>
                    <a:lnTo>
                      <a:pt x="1156" y="4697"/>
                    </a:lnTo>
                    <a:lnTo>
                      <a:pt x="1077" y="4607"/>
                    </a:lnTo>
                    <a:lnTo>
                      <a:pt x="1002" y="4512"/>
                    </a:lnTo>
                    <a:lnTo>
                      <a:pt x="932" y="4413"/>
                    </a:lnTo>
                    <a:lnTo>
                      <a:pt x="867" y="4312"/>
                    </a:lnTo>
                    <a:lnTo>
                      <a:pt x="806" y="4207"/>
                    </a:lnTo>
                    <a:lnTo>
                      <a:pt x="751" y="4098"/>
                    </a:lnTo>
                    <a:lnTo>
                      <a:pt x="701" y="3988"/>
                    </a:lnTo>
                    <a:lnTo>
                      <a:pt x="656" y="3873"/>
                    </a:lnTo>
                    <a:lnTo>
                      <a:pt x="615" y="3757"/>
                    </a:lnTo>
                    <a:lnTo>
                      <a:pt x="582" y="3638"/>
                    </a:lnTo>
                    <a:lnTo>
                      <a:pt x="554" y="3517"/>
                    </a:lnTo>
                    <a:lnTo>
                      <a:pt x="532" y="3394"/>
                    </a:lnTo>
                    <a:lnTo>
                      <a:pt x="516" y="3268"/>
                    </a:lnTo>
                    <a:lnTo>
                      <a:pt x="506" y="3141"/>
                    </a:lnTo>
                    <a:lnTo>
                      <a:pt x="503" y="3011"/>
                    </a:lnTo>
                    <a:lnTo>
                      <a:pt x="506" y="2883"/>
                    </a:lnTo>
                    <a:lnTo>
                      <a:pt x="516" y="2755"/>
                    </a:lnTo>
                    <a:lnTo>
                      <a:pt x="532" y="2630"/>
                    </a:lnTo>
                    <a:lnTo>
                      <a:pt x="554" y="2506"/>
                    </a:lnTo>
                    <a:lnTo>
                      <a:pt x="582" y="2385"/>
                    </a:lnTo>
                    <a:lnTo>
                      <a:pt x="615" y="2266"/>
                    </a:lnTo>
                    <a:lnTo>
                      <a:pt x="656" y="2149"/>
                    </a:lnTo>
                    <a:lnTo>
                      <a:pt x="701" y="2036"/>
                    </a:lnTo>
                    <a:lnTo>
                      <a:pt x="751" y="1924"/>
                    </a:lnTo>
                    <a:lnTo>
                      <a:pt x="806" y="1816"/>
                    </a:lnTo>
                    <a:lnTo>
                      <a:pt x="867" y="1712"/>
                    </a:lnTo>
                    <a:lnTo>
                      <a:pt x="932" y="1609"/>
                    </a:lnTo>
                    <a:lnTo>
                      <a:pt x="1002" y="1511"/>
                    </a:lnTo>
                    <a:lnTo>
                      <a:pt x="1077" y="1417"/>
                    </a:lnTo>
                    <a:lnTo>
                      <a:pt x="1156" y="1325"/>
                    </a:lnTo>
                    <a:lnTo>
                      <a:pt x="1240" y="1238"/>
                    </a:lnTo>
                    <a:lnTo>
                      <a:pt x="1327" y="1155"/>
                    </a:lnTo>
                    <a:lnTo>
                      <a:pt x="1417" y="1076"/>
                    </a:lnTo>
                    <a:lnTo>
                      <a:pt x="1513" y="1001"/>
                    </a:lnTo>
                    <a:lnTo>
                      <a:pt x="1611" y="932"/>
                    </a:lnTo>
                    <a:lnTo>
                      <a:pt x="1713" y="866"/>
                    </a:lnTo>
                    <a:lnTo>
                      <a:pt x="1818" y="805"/>
                    </a:lnTo>
                    <a:lnTo>
                      <a:pt x="1927" y="750"/>
                    </a:lnTo>
                    <a:lnTo>
                      <a:pt x="2039" y="700"/>
                    </a:lnTo>
                    <a:lnTo>
                      <a:pt x="2152" y="655"/>
                    </a:lnTo>
                    <a:lnTo>
                      <a:pt x="2269" y="616"/>
                    </a:lnTo>
                    <a:lnTo>
                      <a:pt x="2388" y="582"/>
                    </a:lnTo>
                    <a:lnTo>
                      <a:pt x="2510" y="553"/>
                    </a:lnTo>
                    <a:lnTo>
                      <a:pt x="2634" y="531"/>
                    </a:lnTo>
                    <a:lnTo>
                      <a:pt x="2759" y="515"/>
                    </a:lnTo>
                    <a:lnTo>
                      <a:pt x="2886" y="505"/>
                    </a:lnTo>
                    <a:lnTo>
                      <a:pt x="3016" y="502"/>
                    </a:lnTo>
                    <a:close/>
                    <a:moveTo>
                      <a:pt x="3016" y="6022"/>
                    </a:moveTo>
                    <a:lnTo>
                      <a:pt x="3170" y="6018"/>
                    </a:lnTo>
                    <a:lnTo>
                      <a:pt x="3323" y="6007"/>
                    </a:lnTo>
                    <a:lnTo>
                      <a:pt x="3474" y="5988"/>
                    </a:lnTo>
                    <a:lnTo>
                      <a:pt x="3623" y="5961"/>
                    </a:lnTo>
                    <a:lnTo>
                      <a:pt x="3768" y="5928"/>
                    </a:lnTo>
                    <a:lnTo>
                      <a:pt x="3911" y="5887"/>
                    </a:lnTo>
                    <a:lnTo>
                      <a:pt x="4052" y="5840"/>
                    </a:lnTo>
                    <a:lnTo>
                      <a:pt x="4188" y="5785"/>
                    </a:lnTo>
                    <a:lnTo>
                      <a:pt x="4322" y="5725"/>
                    </a:lnTo>
                    <a:lnTo>
                      <a:pt x="4452" y="5659"/>
                    </a:lnTo>
                    <a:lnTo>
                      <a:pt x="4577" y="5586"/>
                    </a:lnTo>
                    <a:lnTo>
                      <a:pt x="4700" y="5507"/>
                    </a:lnTo>
                    <a:lnTo>
                      <a:pt x="4819" y="5424"/>
                    </a:lnTo>
                    <a:lnTo>
                      <a:pt x="4932" y="5334"/>
                    </a:lnTo>
                    <a:lnTo>
                      <a:pt x="5042" y="5239"/>
                    </a:lnTo>
                    <a:lnTo>
                      <a:pt x="5146" y="5140"/>
                    </a:lnTo>
                    <a:lnTo>
                      <a:pt x="5247" y="5035"/>
                    </a:lnTo>
                    <a:lnTo>
                      <a:pt x="5341" y="4925"/>
                    </a:lnTo>
                    <a:lnTo>
                      <a:pt x="5431" y="4812"/>
                    </a:lnTo>
                    <a:lnTo>
                      <a:pt x="5515" y="4693"/>
                    </a:lnTo>
                    <a:lnTo>
                      <a:pt x="5594" y="4572"/>
                    </a:lnTo>
                    <a:lnTo>
                      <a:pt x="5666" y="4445"/>
                    </a:lnTo>
                    <a:lnTo>
                      <a:pt x="5733" y="4316"/>
                    </a:lnTo>
                    <a:lnTo>
                      <a:pt x="5794" y="4183"/>
                    </a:lnTo>
                    <a:lnTo>
                      <a:pt x="5848" y="4046"/>
                    </a:lnTo>
                    <a:lnTo>
                      <a:pt x="5895" y="3906"/>
                    </a:lnTo>
                    <a:lnTo>
                      <a:pt x="5935" y="3763"/>
                    </a:lnTo>
                    <a:lnTo>
                      <a:pt x="5969" y="3617"/>
                    </a:lnTo>
                    <a:lnTo>
                      <a:pt x="5996" y="3469"/>
                    </a:lnTo>
                    <a:lnTo>
                      <a:pt x="6015" y="3318"/>
                    </a:lnTo>
                    <a:lnTo>
                      <a:pt x="6027" y="3166"/>
                    </a:lnTo>
                    <a:lnTo>
                      <a:pt x="6031" y="3011"/>
                    </a:lnTo>
                    <a:lnTo>
                      <a:pt x="6027" y="2857"/>
                    </a:lnTo>
                    <a:lnTo>
                      <a:pt x="6015" y="2704"/>
                    </a:lnTo>
                    <a:lnTo>
                      <a:pt x="5996" y="2554"/>
                    </a:lnTo>
                    <a:lnTo>
                      <a:pt x="5969" y="2405"/>
                    </a:lnTo>
                    <a:lnTo>
                      <a:pt x="5935" y="2260"/>
                    </a:lnTo>
                    <a:lnTo>
                      <a:pt x="5895" y="2117"/>
                    </a:lnTo>
                    <a:lnTo>
                      <a:pt x="5848" y="1978"/>
                    </a:lnTo>
                    <a:lnTo>
                      <a:pt x="5794" y="1840"/>
                    </a:lnTo>
                    <a:lnTo>
                      <a:pt x="5733" y="1708"/>
                    </a:lnTo>
                    <a:lnTo>
                      <a:pt x="5666" y="1577"/>
                    </a:lnTo>
                    <a:lnTo>
                      <a:pt x="5594" y="1452"/>
                    </a:lnTo>
                    <a:lnTo>
                      <a:pt x="5515" y="1329"/>
                    </a:lnTo>
                    <a:lnTo>
                      <a:pt x="5431" y="1211"/>
                    </a:lnTo>
                    <a:lnTo>
                      <a:pt x="5341" y="1097"/>
                    </a:lnTo>
                    <a:lnTo>
                      <a:pt x="5247" y="988"/>
                    </a:lnTo>
                    <a:lnTo>
                      <a:pt x="5146" y="884"/>
                    </a:lnTo>
                    <a:lnTo>
                      <a:pt x="5042" y="783"/>
                    </a:lnTo>
                    <a:lnTo>
                      <a:pt x="4932" y="689"/>
                    </a:lnTo>
                    <a:lnTo>
                      <a:pt x="4819" y="600"/>
                    </a:lnTo>
                    <a:lnTo>
                      <a:pt x="4700" y="515"/>
                    </a:lnTo>
                    <a:lnTo>
                      <a:pt x="4577" y="437"/>
                    </a:lnTo>
                    <a:lnTo>
                      <a:pt x="4452" y="365"/>
                    </a:lnTo>
                    <a:lnTo>
                      <a:pt x="4322" y="297"/>
                    </a:lnTo>
                    <a:lnTo>
                      <a:pt x="4188" y="237"/>
                    </a:lnTo>
                    <a:lnTo>
                      <a:pt x="4052" y="183"/>
                    </a:lnTo>
                    <a:lnTo>
                      <a:pt x="3911" y="136"/>
                    </a:lnTo>
                    <a:lnTo>
                      <a:pt x="3768" y="96"/>
                    </a:lnTo>
                    <a:lnTo>
                      <a:pt x="3623" y="62"/>
                    </a:lnTo>
                    <a:lnTo>
                      <a:pt x="3474" y="36"/>
                    </a:lnTo>
                    <a:lnTo>
                      <a:pt x="3323" y="16"/>
                    </a:lnTo>
                    <a:lnTo>
                      <a:pt x="3170" y="4"/>
                    </a:lnTo>
                    <a:lnTo>
                      <a:pt x="3016" y="0"/>
                    </a:lnTo>
                    <a:lnTo>
                      <a:pt x="2861" y="4"/>
                    </a:lnTo>
                    <a:lnTo>
                      <a:pt x="2708" y="16"/>
                    </a:lnTo>
                    <a:lnTo>
                      <a:pt x="2557" y="36"/>
                    </a:lnTo>
                    <a:lnTo>
                      <a:pt x="2408" y="62"/>
                    </a:lnTo>
                    <a:lnTo>
                      <a:pt x="2263" y="96"/>
                    </a:lnTo>
                    <a:lnTo>
                      <a:pt x="2120" y="136"/>
                    </a:lnTo>
                    <a:lnTo>
                      <a:pt x="1979" y="183"/>
                    </a:lnTo>
                    <a:lnTo>
                      <a:pt x="1843" y="237"/>
                    </a:lnTo>
                    <a:lnTo>
                      <a:pt x="1709" y="297"/>
                    </a:lnTo>
                    <a:lnTo>
                      <a:pt x="1579" y="365"/>
                    </a:lnTo>
                    <a:lnTo>
                      <a:pt x="1453" y="437"/>
                    </a:lnTo>
                    <a:lnTo>
                      <a:pt x="1331" y="515"/>
                    </a:lnTo>
                    <a:lnTo>
                      <a:pt x="1212" y="600"/>
                    </a:lnTo>
                    <a:lnTo>
                      <a:pt x="1099" y="689"/>
                    </a:lnTo>
                    <a:lnTo>
                      <a:pt x="989" y="783"/>
                    </a:lnTo>
                    <a:lnTo>
                      <a:pt x="884" y="884"/>
                    </a:lnTo>
                    <a:lnTo>
                      <a:pt x="784" y="988"/>
                    </a:lnTo>
                    <a:lnTo>
                      <a:pt x="690" y="1097"/>
                    </a:lnTo>
                    <a:lnTo>
                      <a:pt x="600" y="1211"/>
                    </a:lnTo>
                    <a:lnTo>
                      <a:pt x="516" y="1329"/>
                    </a:lnTo>
                    <a:lnTo>
                      <a:pt x="437" y="1452"/>
                    </a:lnTo>
                    <a:lnTo>
                      <a:pt x="364" y="1577"/>
                    </a:lnTo>
                    <a:lnTo>
                      <a:pt x="298" y="1708"/>
                    </a:lnTo>
                    <a:lnTo>
                      <a:pt x="237" y="1840"/>
                    </a:lnTo>
                    <a:lnTo>
                      <a:pt x="183" y="1978"/>
                    </a:lnTo>
                    <a:lnTo>
                      <a:pt x="136" y="2117"/>
                    </a:lnTo>
                    <a:lnTo>
                      <a:pt x="95" y="2260"/>
                    </a:lnTo>
                    <a:lnTo>
                      <a:pt x="62" y="2405"/>
                    </a:lnTo>
                    <a:lnTo>
                      <a:pt x="35" y="2554"/>
                    </a:lnTo>
                    <a:lnTo>
                      <a:pt x="15" y="2704"/>
                    </a:lnTo>
                    <a:lnTo>
                      <a:pt x="4" y="2857"/>
                    </a:lnTo>
                    <a:lnTo>
                      <a:pt x="0" y="3011"/>
                    </a:lnTo>
                    <a:lnTo>
                      <a:pt x="4" y="3166"/>
                    </a:lnTo>
                    <a:lnTo>
                      <a:pt x="15" y="3318"/>
                    </a:lnTo>
                    <a:lnTo>
                      <a:pt x="35" y="3469"/>
                    </a:lnTo>
                    <a:lnTo>
                      <a:pt x="62" y="3617"/>
                    </a:lnTo>
                    <a:lnTo>
                      <a:pt x="95" y="3763"/>
                    </a:lnTo>
                    <a:lnTo>
                      <a:pt x="136" y="3906"/>
                    </a:lnTo>
                    <a:lnTo>
                      <a:pt x="183" y="4046"/>
                    </a:lnTo>
                    <a:lnTo>
                      <a:pt x="237" y="4183"/>
                    </a:lnTo>
                    <a:lnTo>
                      <a:pt x="298" y="4316"/>
                    </a:lnTo>
                    <a:lnTo>
                      <a:pt x="364" y="4445"/>
                    </a:lnTo>
                    <a:lnTo>
                      <a:pt x="437" y="4572"/>
                    </a:lnTo>
                    <a:lnTo>
                      <a:pt x="516" y="4693"/>
                    </a:lnTo>
                    <a:lnTo>
                      <a:pt x="600" y="4812"/>
                    </a:lnTo>
                    <a:lnTo>
                      <a:pt x="690" y="4925"/>
                    </a:lnTo>
                    <a:lnTo>
                      <a:pt x="784" y="5035"/>
                    </a:lnTo>
                    <a:lnTo>
                      <a:pt x="884" y="5140"/>
                    </a:lnTo>
                    <a:lnTo>
                      <a:pt x="989" y="5239"/>
                    </a:lnTo>
                    <a:lnTo>
                      <a:pt x="1099" y="5334"/>
                    </a:lnTo>
                    <a:lnTo>
                      <a:pt x="1212" y="5424"/>
                    </a:lnTo>
                    <a:lnTo>
                      <a:pt x="1331" y="5507"/>
                    </a:lnTo>
                    <a:lnTo>
                      <a:pt x="1453" y="5586"/>
                    </a:lnTo>
                    <a:lnTo>
                      <a:pt x="1579" y="5659"/>
                    </a:lnTo>
                    <a:lnTo>
                      <a:pt x="1709" y="5725"/>
                    </a:lnTo>
                    <a:lnTo>
                      <a:pt x="1843" y="5785"/>
                    </a:lnTo>
                    <a:lnTo>
                      <a:pt x="1979" y="5840"/>
                    </a:lnTo>
                    <a:lnTo>
                      <a:pt x="2120" y="5887"/>
                    </a:lnTo>
                    <a:lnTo>
                      <a:pt x="2263" y="5928"/>
                    </a:lnTo>
                    <a:lnTo>
                      <a:pt x="2408" y="5961"/>
                    </a:lnTo>
                    <a:lnTo>
                      <a:pt x="2557" y="5988"/>
                    </a:lnTo>
                    <a:lnTo>
                      <a:pt x="2708" y="6007"/>
                    </a:lnTo>
                    <a:lnTo>
                      <a:pt x="2861" y="6018"/>
                    </a:lnTo>
                    <a:lnTo>
                      <a:pt x="3016" y="6022"/>
                    </a:lnTo>
                    <a:close/>
                  </a:path>
                </a:pathLst>
              </a:custGeom>
              <a:solidFill>
                <a:schemeClr val="bg1"/>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37" name="Freeform 87">
                <a:extLst>
                  <a:ext uri="{FF2B5EF4-FFF2-40B4-BE49-F238E27FC236}">
                    <a16:creationId xmlns:a16="http://schemas.microsoft.com/office/drawing/2014/main" id="{43D3F3C5-6EF5-4689-A13E-8E2F3A04B895}"/>
                  </a:ext>
                </a:extLst>
              </p:cNvPr>
              <p:cNvSpPr>
                <a:spLocks noEditPoints="1"/>
              </p:cNvSpPr>
              <p:nvPr/>
            </p:nvSpPr>
            <p:spPr bwMode="auto">
              <a:xfrm>
                <a:off x="6305550" y="2119313"/>
                <a:ext cx="517525" cy="688975"/>
              </a:xfrm>
              <a:custGeom>
                <a:avLst/>
                <a:gdLst>
                  <a:gd name="T0" fmla="*/ 6018 w 12062"/>
                  <a:gd name="T1" fmla="*/ 15039 h 16058"/>
                  <a:gd name="T2" fmla="*/ 5780 w 12062"/>
                  <a:gd name="T3" fmla="*/ 14775 h 16058"/>
                  <a:gd name="T4" fmla="*/ 4611 w 12062"/>
                  <a:gd name="T5" fmla="*/ 13399 h 16058"/>
                  <a:gd name="T6" fmla="*/ 3378 w 12062"/>
                  <a:gd name="T7" fmla="*/ 11797 h 16058"/>
                  <a:gd name="T8" fmla="*/ 2251 w 12062"/>
                  <a:gd name="T9" fmla="*/ 10038 h 16058"/>
                  <a:gd name="T10" fmla="*/ 1406 w 12062"/>
                  <a:gd name="T11" fmla="*/ 8193 h 16058"/>
                  <a:gd name="T12" fmla="*/ 1014 w 12062"/>
                  <a:gd name="T13" fmla="*/ 6330 h 16058"/>
                  <a:gd name="T14" fmla="*/ 1164 w 12062"/>
                  <a:gd name="T15" fmla="*/ 4770 h 16058"/>
                  <a:gd name="T16" fmla="*/ 1734 w 12062"/>
                  <a:gd name="T17" fmla="*/ 3422 h 16058"/>
                  <a:gd name="T18" fmla="*/ 2653 w 12062"/>
                  <a:gd name="T19" fmla="*/ 2309 h 16058"/>
                  <a:gd name="T20" fmla="*/ 3854 w 12062"/>
                  <a:gd name="T21" fmla="*/ 1499 h 16058"/>
                  <a:gd name="T22" fmla="*/ 5267 w 12062"/>
                  <a:gd name="T23" fmla="*/ 1062 h 16058"/>
                  <a:gd name="T24" fmla="*/ 6795 w 12062"/>
                  <a:gd name="T25" fmla="*/ 1062 h 16058"/>
                  <a:gd name="T26" fmla="*/ 8208 w 12062"/>
                  <a:gd name="T27" fmla="*/ 1499 h 16058"/>
                  <a:gd name="T28" fmla="*/ 9409 w 12062"/>
                  <a:gd name="T29" fmla="*/ 2309 h 16058"/>
                  <a:gd name="T30" fmla="*/ 10328 w 12062"/>
                  <a:gd name="T31" fmla="*/ 3422 h 16058"/>
                  <a:gd name="T32" fmla="*/ 10898 w 12062"/>
                  <a:gd name="T33" fmla="*/ 4770 h 16058"/>
                  <a:gd name="T34" fmla="*/ 11048 w 12062"/>
                  <a:gd name="T35" fmla="*/ 6330 h 16058"/>
                  <a:gd name="T36" fmla="*/ 10656 w 12062"/>
                  <a:gd name="T37" fmla="*/ 8193 h 16058"/>
                  <a:gd name="T38" fmla="*/ 9810 w 12062"/>
                  <a:gd name="T39" fmla="*/ 10039 h 16058"/>
                  <a:gd name="T40" fmla="*/ 8681 w 12062"/>
                  <a:gd name="T41" fmla="*/ 11801 h 16058"/>
                  <a:gd name="T42" fmla="*/ 7443 w 12062"/>
                  <a:gd name="T43" fmla="*/ 13407 h 16058"/>
                  <a:gd name="T44" fmla="*/ 6267 w 12062"/>
                  <a:gd name="T45" fmla="*/ 14791 h 16058"/>
                  <a:gd name="T46" fmla="*/ 4817 w 12062"/>
                  <a:gd name="T47" fmla="*/ 121 h 16058"/>
                  <a:gd name="T48" fmla="*/ 3159 w 12062"/>
                  <a:gd name="T49" fmla="*/ 722 h 16058"/>
                  <a:gd name="T50" fmla="*/ 1768 w 12062"/>
                  <a:gd name="T51" fmla="*/ 1753 h 16058"/>
                  <a:gd name="T52" fmla="*/ 729 w 12062"/>
                  <a:gd name="T53" fmla="*/ 3139 h 16058"/>
                  <a:gd name="T54" fmla="*/ 123 w 12062"/>
                  <a:gd name="T55" fmla="*/ 4801 h 16058"/>
                  <a:gd name="T56" fmla="*/ 34 w 12062"/>
                  <a:gd name="T57" fmla="*/ 6682 h 16058"/>
                  <a:gd name="T58" fmla="*/ 506 w 12062"/>
                  <a:gd name="T59" fmla="*/ 8654 h 16058"/>
                  <a:gd name="T60" fmla="*/ 1411 w 12062"/>
                  <a:gd name="T61" fmla="*/ 10583 h 16058"/>
                  <a:gd name="T62" fmla="*/ 2598 w 12062"/>
                  <a:gd name="T63" fmla="*/ 12423 h 16058"/>
                  <a:gd name="T64" fmla="*/ 3917 w 12062"/>
                  <a:gd name="T65" fmla="*/ 14129 h 16058"/>
                  <a:gd name="T66" fmla="*/ 5214 w 12062"/>
                  <a:gd name="T67" fmla="*/ 15655 h 16058"/>
                  <a:gd name="T68" fmla="*/ 5355 w 12062"/>
                  <a:gd name="T69" fmla="*/ 15786 h 16058"/>
                  <a:gd name="T70" fmla="*/ 5509 w 12062"/>
                  <a:gd name="T71" fmla="*/ 15897 h 16058"/>
                  <a:gd name="T72" fmla="*/ 5705 w 12062"/>
                  <a:gd name="T73" fmla="*/ 15997 h 16058"/>
                  <a:gd name="T74" fmla="*/ 5931 w 12062"/>
                  <a:gd name="T75" fmla="*/ 16054 h 16058"/>
                  <a:gd name="T76" fmla="*/ 6170 w 12062"/>
                  <a:gd name="T77" fmla="*/ 16048 h 16058"/>
                  <a:gd name="T78" fmla="*/ 6392 w 12062"/>
                  <a:gd name="T79" fmla="*/ 15982 h 16058"/>
                  <a:gd name="T80" fmla="*/ 6581 w 12062"/>
                  <a:gd name="T81" fmla="*/ 15878 h 16058"/>
                  <a:gd name="T82" fmla="*/ 6747 w 12062"/>
                  <a:gd name="T83" fmla="*/ 15752 h 16058"/>
                  <a:gd name="T84" fmla="*/ 7056 w 12062"/>
                  <a:gd name="T85" fmla="*/ 15415 h 16058"/>
                  <a:gd name="T86" fmla="*/ 8368 w 12062"/>
                  <a:gd name="T87" fmla="*/ 13856 h 16058"/>
                  <a:gd name="T88" fmla="*/ 9675 w 12062"/>
                  <a:gd name="T89" fmla="*/ 12125 h 16058"/>
                  <a:gd name="T90" fmla="*/ 10826 w 12062"/>
                  <a:gd name="T91" fmla="*/ 10267 h 16058"/>
                  <a:gd name="T92" fmla="*/ 11669 w 12062"/>
                  <a:gd name="T93" fmla="*/ 8328 h 16058"/>
                  <a:gd name="T94" fmla="*/ 12053 w 12062"/>
                  <a:gd name="T95" fmla="*/ 6352 h 16058"/>
                  <a:gd name="T96" fmla="*/ 11872 w 12062"/>
                  <a:gd name="T97" fmla="*/ 4508 h 16058"/>
                  <a:gd name="T98" fmla="*/ 11188 w 12062"/>
                  <a:gd name="T99" fmla="*/ 2887 h 16058"/>
                  <a:gd name="T100" fmla="*/ 10084 w 12062"/>
                  <a:gd name="T101" fmla="*/ 1555 h 16058"/>
                  <a:gd name="T102" fmla="*/ 8644 w 12062"/>
                  <a:gd name="T103" fmla="*/ 589 h 16058"/>
                  <a:gd name="T104" fmla="*/ 6948 w 12062"/>
                  <a:gd name="T105" fmla="*/ 6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62" h="16058">
                    <a:moveTo>
                      <a:pt x="6090" y="14996"/>
                    </a:moveTo>
                    <a:lnTo>
                      <a:pt x="6078" y="15005"/>
                    </a:lnTo>
                    <a:lnTo>
                      <a:pt x="6062" y="15018"/>
                    </a:lnTo>
                    <a:lnTo>
                      <a:pt x="6042" y="15032"/>
                    </a:lnTo>
                    <a:lnTo>
                      <a:pt x="6021" y="15045"/>
                    </a:lnTo>
                    <a:lnTo>
                      <a:pt x="6018" y="15039"/>
                    </a:lnTo>
                    <a:lnTo>
                      <a:pt x="6012" y="15032"/>
                    </a:lnTo>
                    <a:lnTo>
                      <a:pt x="6004" y="15024"/>
                    </a:lnTo>
                    <a:lnTo>
                      <a:pt x="5995" y="15015"/>
                    </a:lnTo>
                    <a:lnTo>
                      <a:pt x="5975" y="14996"/>
                    </a:lnTo>
                    <a:lnTo>
                      <a:pt x="5956" y="14978"/>
                    </a:lnTo>
                    <a:lnTo>
                      <a:pt x="5780" y="14775"/>
                    </a:lnTo>
                    <a:lnTo>
                      <a:pt x="5597" y="14565"/>
                    </a:lnTo>
                    <a:lnTo>
                      <a:pt x="5408" y="14346"/>
                    </a:lnTo>
                    <a:lnTo>
                      <a:pt x="5215" y="14120"/>
                    </a:lnTo>
                    <a:lnTo>
                      <a:pt x="5017" y="13886"/>
                    </a:lnTo>
                    <a:lnTo>
                      <a:pt x="4815" y="13646"/>
                    </a:lnTo>
                    <a:lnTo>
                      <a:pt x="4611" y="13399"/>
                    </a:lnTo>
                    <a:lnTo>
                      <a:pt x="4406" y="13145"/>
                    </a:lnTo>
                    <a:lnTo>
                      <a:pt x="4199" y="12887"/>
                    </a:lnTo>
                    <a:lnTo>
                      <a:pt x="3992" y="12622"/>
                    </a:lnTo>
                    <a:lnTo>
                      <a:pt x="3785" y="12352"/>
                    </a:lnTo>
                    <a:lnTo>
                      <a:pt x="3580" y="12077"/>
                    </a:lnTo>
                    <a:lnTo>
                      <a:pt x="3378" y="11797"/>
                    </a:lnTo>
                    <a:lnTo>
                      <a:pt x="3178" y="11513"/>
                    </a:lnTo>
                    <a:lnTo>
                      <a:pt x="2982" y="11225"/>
                    </a:lnTo>
                    <a:lnTo>
                      <a:pt x="2790" y="10932"/>
                    </a:lnTo>
                    <a:lnTo>
                      <a:pt x="2604" y="10637"/>
                    </a:lnTo>
                    <a:lnTo>
                      <a:pt x="2424" y="10339"/>
                    </a:lnTo>
                    <a:lnTo>
                      <a:pt x="2251" y="10038"/>
                    </a:lnTo>
                    <a:lnTo>
                      <a:pt x="2087" y="9734"/>
                    </a:lnTo>
                    <a:lnTo>
                      <a:pt x="1930" y="9429"/>
                    </a:lnTo>
                    <a:lnTo>
                      <a:pt x="1782" y="9122"/>
                    </a:lnTo>
                    <a:lnTo>
                      <a:pt x="1645" y="8813"/>
                    </a:lnTo>
                    <a:lnTo>
                      <a:pt x="1520" y="8504"/>
                    </a:lnTo>
                    <a:lnTo>
                      <a:pt x="1406" y="8193"/>
                    </a:lnTo>
                    <a:lnTo>
                      <a:pt x="1305" y="7881"/>
                    </a:lnTo>
                    <a:lnTo>
                      <a:pt x="1216" y="7570"/>
                    </a:lnTo>
                    <a:lnTo>
                      <a:pt x="1142" y="7259"/>
                    </a:lnTo>
                    <a:lnTo>
                      <a:pt x="1083" y="6948"/>
                    </a:lnTo>
                    <a:lnTo>
                      <a:pt x="1040" y="6639"/>
                    </a:lnTo>
                    <a:lnTo>
                      <a:pt x="1014" y="6330"/>
                    </a:lnTo>
                    <a:lnTo>
                      <a:pt x="1005" y="6023"/>
                    </a:lnTo>
                    <a:lnTo>
                      <a:pt x="1011" y="5765"/>
                    </a:lnTo>
                    <a:lnTo>
                      <a:pt x="1031" y="5510"/>
                    </a:lnTo>
                    <a:lnTo>
                      <a:pt x="1063" y="5259"/>
                    </a:lnTo>
                    <a:lnTo>
                      <a:pt x="1108" y="5012"/>
                    </a:lnTo>
                    <a:lnTo>
                      <a:pt x="1164" y="4770"/>
                    </a:lnTo>
                    <a:lnTo>
                      <a:pt x="1231" y="4532"/>
                    </a:lnTo>
                    <a:lnTo>
                      <a:pt x="1311" y="4299"/>
                    </a:lnTo>
                    <a:lnTo>
                      <a:pt x="1401" y="4071"/>
                    </a:lnTo>
                    <a:lnTo>
                      <a:pt x="1502" y="3849"/>
                    </a:lnTo>
                    <a:lnTo>
                      <a:pt x="1612" y="3632"/>
                    </a:lnTo>
                    <a:lnTo>
                      <a:pt x="1734" y="3422"/>
                    </a:lnTo>
                    <a:lnTo>
                      <a:pt x="1864" y="3219"/>
                    </a:lnTo>
                    <a:lnTo>
                      <a:pt x="2005" y="3022"/>
                    </a:lnTo>
                    <a:lnTo>
                      <a:pt x="2154" y="2832"/>
                    </a:lnTo>
                    <a:lnTo>
                      <a:pt x="2313" y="2650"/>
                    </a:lnTo>
                    <a:lnTo>
                      <a:pt x="2479" y="2475"/>
                    </a:lnTo>
                    <a:lnTo>
                      <a:pt x="2653" y="2309"/>
                    </a:lnTo>
                    <a:lnTo>
                      <a:pt x="2836" y="2151"/>
                    </a:lnTo>
                    <a:lnTo>
                      <a:pt x="3026" y="2002"/>
                    </a:lnTo>
                    <a:lnTo>
                      <a:pt x="3223" y="1862"/>
                    </a:lnTo>
                    <a:lnTo>
                      <a:pt x="3427" y="1731"/>
                    </a:lnTo>
                    <a:lnTo>
                      <a:pt x="3637" y="1610"/>
                    </a:lnTo>
                    <a:lnTo>
                      <a:pt x="3854" y="1499"/>
                    </a:lnTo>
                    <a:lnTo>
                      <a:pt x="4077" y="1399"/>
                    </a:lnTo>
                    <a:lnTo>
                      <a:pt x="4305" y="1309"/>
                    </a:lnTo>
                    <a:lnTo>
                      <a:pt x="4538" y="1229"/>
                    </a:lnTo>
                    <a:lnTo>
                      <a:pt x="4776" y="1162"/>
                    </a:lnTo>
                    <a:lnTo>
                      <a:pt x="5019" y="1106"/>
                    </a:lnTo>
                    <a:lnTo>
                      <a:pt x="5267" y="1062"/>
                    </a:lnTo>
                    <a:lnTo>
                      <a:pt x="5518" y="1030"/>
                    </a:lnTo>
                    <a:lnTo>
                      <a:pt x="5773" y="1010"/>
                    </a:lnTo>
                    <a:lnTo>
                      <a:pt x="6032" y="1004"/>
                    </a:lnTo>
                    <a:lnTo>
                      <a:pt x="6289" y="1010"/>
                    </a:lnTo>
                    <a:lnTo>
                      <a:pt x="6544" y="1030"/>
                    </a:lnTo>
                    <a:lnTo>
                      <a:pt x="6795" y="1062"/>
                    </a:lnTo>
                    <a:lnTo>
                      <a:pt x="7043" y="1106"/>
                    </a:lnTo>
                    <a:lnTo>
                      <a:pt x="7286" y="1162"/>
                    </a:lnTo>
                    <a:lnTo>
                      <a:pt x="7524" y="1229"/>
                    </a:lnTo>
                    <a:lnTo>
                      <a:pt x="7757" y="1309"/>
                    </a:lnTo>
                    <a:lnTo>
                      <a:pt x="7985" y="1399"/>
                    </a:lnTo>
                    <a:lnTo>
                      <a:pt x="8208" y="1499"/>
                    </a:lnTo>
                    <a:lnTo>
                      <a:pt x="8425" y="1610"/>
                    </a:lnTo>
                    <a:lnTo>
                      <a:pt x="8635" y="1731"/>
                    </a:lnTo>
                    <a:lnTo>
                      <a:pt x="8839" y="1862"/>
                    </a:lnTo>
                    <a:lnTo>
                      <a:pt x="9036" y="2002"/>
                    </a:lnTo>
                    <a:lnTo>
                      <a:pt x="9226" y="2151"/>
                    </a:lnTo>
                    <a:lnTo>
                      <a:pt x="9409" y="2309"/>
                    </a:lnTo>
                    <a:lnTo>
                      <a:pt x="9583" y="2475"/>
                    </a:lnTo>
                    <a:lnTo>
                      <a:pt x="9749" y="2650"/>
                    </a:lnTo>
                    <a:lnTo>
                      <a:pt x="9908" y="2832"/>
                    </a:lnTo>
                    <a:lnTo>
                      <a:pt x="10057" y="3022"/>
                    </a:lnTo>
                    <a:lnTo>
                      <a:pt x="10198" y="3219"/>
                    </a:lnTo>
                    <a:lnTo>
                      <a:pt x="10328" y="3422"/>
                    </a:lnTo>
                    <a:lnTo>
                      <a:pt x="10450" y="3632"/>
                    </a:lnTo>
                    <a:lnTo>
                      <a:pt x="10560" y="3849"/>
                    </a:lnTo>
                    <a:lnTo>
                      <a:pt x="10661" y="4071"/>
                    </a:lnTo>
                    <a:lnTo>
                      <a:pt x="10751" y="4299"/>
                    </a:lnTo>
                    <a:lnTo>
                      <a:pt x="10831" y="4532"/>
                    </a:lnTo>
                    <a:lnTo>
                      <a:pt x="10898" y="4770"/>
                    </a:lnTo>
                    <a:lnTo>
                      <a:pt x="10954" y="5012"/>
                    </a:lnTo>
                    <a:lnTo>
                      <a:pt x="10999" y="5259"/>
                    </a:lnTo>
                    <a:lnTo>
                      <a:pt x="11031" y="5510"/>
                    </a:lnTo>
                    <a:lnTo>
                      <a:pt x="11051" y="5765"/>
                    </a:lnTo>
                    <a:lnTo>
                      <a:pt x="11057" y="6023"/>
                    </a:lnTo>
                    <a:lnTo>
                      <a:pt x="11048" y="6330"/>
                    </a:lnTo>
                    <a:lnTo>
                      <a:pt x="11022" y="6639"/>
                    </a:lnTo>
                    <a:lnTo>
                      <a:pt x="10979" y="6948"/>
                    </a:lnTo>
                    <a:lnTo>
                      <a:pt x="10920" y="7259"/>
                    </a:lnTo>
                    <a:lnTo>
                      <a:pt x="10846" y="7570"/>
                    </a:lnTo>
                    <a:lnTo>
                      <a:pt x="10757" y="7881"/>
                    </a:lnTo>
                    <a:lnTo>
                      <a:pt x="10656" y="8193"/>
                    </a:lnTo>
                    <a:lnTo>
                      <a:pt x="10542" y="8504"/>
                    </a:lnTo>
                    <a:lnTo>
                      <a:pt x="10416" y="8814"/>
                    </a:lnTo>
                    <a:lnTo>
                      <a:pt x="10279" y="9122"/>
                    </a:lnTo>
                    <a:lnTo>
                      <a:pt x="10132" y="9430"/>
                    </a:lnTo>
                    <a:lnTo>
                      <a:pt x="9975" y="9735"/>
                    </a:lnTo>
                    <a:lnTo>
                      <a:pt x="9810" y="10039"/>
                    </a:lnTo>
                    <a:lnTo>
                      <a:pt x="9637" y="10340"/>
                    </a:lnTo>
                    <a:lnTo>
                      <a:pt x="9457" y="10639"/>
                    </a:lnTo>
                    <a:lnTo>
                      <a:pt x="9270" y="10934"/>
                    </a:lnTo>
                    <a:lnTo>
                      <a:pt x="9078" y="11227"/>
                    </a:lnTo>
                    <a:lnTo>
                      <a:pt x="8882" y="11516"/>
                    </a:lnTo>
                    <a:lnTo>
                      <a:pt x="8681" y="11801"/>
                    </a:lnTo>
                    <a:lnTo>
                      <a:pt x="8478" y="12081"/>
                    </a:lnTo>
                    <a:lnTo>
                      <a:pt x="8272" y="12357"/>
                    </a:lnTo>
                    <a:lnTo>
                      <a:pt x="8065" y="12628"/>
                    </a:lnTo>
                    <a:lnTo>
                      <a:pt x="7857" y="12893"/>
                    </a:lnTo>
                    <a:lnTo>
                      <a:pt x="7650" y="13154"/>
                    </a:lnTo>
                    <a:lnTo>
                      <a:pt x="7443" y="13407"/>
                    </a:lnTo>
                    <a:lnTo>
                      <a:pt x="7238" y="13655"/>
                    </a:lnTo>
                    <a:lnTo>
                      <a:pt x="7036" y="13897"/>
                    </a:lnTo>
                    <a:lnTo>
                      <a:pt x="6837" y="14132"/>
                    </a:lnTo>
                    <a:lnTo>
                      <a:pt x="6642" y="14359"/>
                    </a:lnTo>
                    <a:lnTo>
                      <a:pt x="6452" y="14579"/>
                    </a:lnTo>
                    <a:lnTo>
                      <a:pt x="6267" y="14791"/>
                    </a:lnTo>
                    <a:lnTo>
                      <a:pt x="6090" y="14996"/>
                    </a:lnTo>
                    <a:close/>
                    <a:moveTo>
                      <a:pt x="6032" y="0"/>
                    </a:moveTo>
                    <a:lnTo>
                      <a:pt x="5721" y="8"/>
                    </a:lnTo>
                    <a:lnTo>
                      <a:pt x="5415" y="31"/>
                    </a:lnTo>
                    <a:lnTo>
                      <a:pt x="5114" y="68"/>
                    </a:lnTo>
                    <a:lnTo>
                      <a:pt x="4817" y="121"/>
                    </a:lnTo>
                    <a:lnTo>
                      <a:pt x="4526" y="188"/>
                    </a:lnTo>
                    <a:lnTo>
                      <a:pt x="4239" y="268"/>
                    </a:lnTo>
                    <a:lnTo>
                      <a:pt x="3959" y="362"/>
                    </a:lnTo>
                    <a:lnTo>
                      <a:pt x="3686" y="470"/>
                    </a:lnTo>
                    <a:lnTo>
                      <a:pt x="3418" y="589"/>
                    </a:lnTo>
                    <a:lnTo>
                      <a:pt x="3159" y="722"/>
                    </a:lnTo>
                    <a:lnTo>
                      <a:pt x="2906" y="865"/>
                    </a:lnTo>
                    <a:lnTo>
                      <a:pt x="2661" y="1021"/>
                    </a:lnTo>
                    <a:lnTo>
                      <a:pt x="2424" y="1188"/>
                    </a:lnTo>
                    <a:lnTo>
                      <a:pt x="2197" y="1366"/>
                    </a:lnTo>
                    <a:lnTo>
                      <a:pt x="1978" y="1555"/>
                    </a:lnTo>
                    <a:lnTo>
                      <a:pt x="1768" y="1753"/>
                    </a:lnTo>
                    <a:lnTo>
                      <a:pt x="1569" y="1962"/>
                    </a:lnTo>
                    <a:lnTo>
                      <a:pt x="1379" y="2180"/>
                    </a:lnTo>
                    <a:lnTo>
                      <a:pt x="1200" y="2407"/>
                    </a:lnTo>
                    <a:lnTo>
                      <a:pt x="1031" y="2643"/>
                    </a:lnTo>
                    <a:lnTo>
                      <a:pt x="874" y="2887"/>
                    </a:lnTo>
                    <a:lnTo>
                      <a:pt x="729" y="3139"/>
                    </a:lnTo>
                    <a:lnTo>
                      <a:pt x="596" y="3399"/>
                    </a:lnTo>
                    <a:lnTo>
                      <a:pt x="474" y="3666"/>
                    </a:lnTo>
                    <a:lnTo>
                      <a:pt x="367" y="3940"/>
                    </a:lnTo>
                    <a:lnTo>
                      <a:pt x="271" y="4221"/>
                    </a:lnTo>
                    <a:lnTo>
                      <a:pt x="190" y="4508"/>
                    </a:lnTo>
                    <a:lnTo>
                      <a:pt x="123" y="4801"/>
                    </a:lnTo>
                    <a:lnTo>
                      <a:pt x="69" y="5099"/>
                    </a:lnTo>
                    <a:lnTo>
                      <a:pt x="31" y="5403"/>
                    </a:lnTo>
                    <a:lnTo>
                      <a:pt x="8" y="5711"/>
                    </a:lnTo>
                    <a:lnTo>
                      <a:pt x="0" y="6023"/>
                    </a:lnTo>
                    <a:lnTo>
                      <a:pt x="9" y="6352"/>
                    </a:lnTo>
                    <a:lnTo>
                      <a:pt x="34" y="6682"/>
                    </a:lnTo>
                    <a:lnTo>
                      <a:pt x="76" y="7012"/>
                    </a:lnTo>
                    <a:lnTo>
                      <a:pt x="134" y="7342"/>
                    </a:lnTo>
                    <a:lnTo>
                      <a:pt x="206" y="7671"/>
                    </a:lnTo>
                    <a:lnTo>
                      <a:pt x="292" y="8000"/>
                    </a:lnTo>
                    <a:lnTo>
                      <a:pt x="393" y="8328"/>
                    </a:lnTo>
                    <a:lnTo>
                      <a:pt x="506" y="8654"/>
                    </a:lnTo>
                    <a:lnTo>
                      <a:pt x="630" y="8980"/>
                    </a:lnTo>
                    <a:lnTo>
                      <a:pt x="767" y="9305"/>
                    </a:lnTo>
                    <a:lnTo>
                      <a:pt x="914" y="9628"/>
                    </a:lnTo>
                    <a:lnTo>
                      <a:pt x="1070" y="9948"/>
                    </a:lnTo>
                    <a:lnTo>
                      <a:pt x="1236" y="10267"/>
                    </a:lnTo>
                    <a:lnTo>
                      <a:pt x="1411" y="10583"/>
                    </a:lnTo>
                    <a:lnTo>
                      <a:pt x="1593" y="10897"/>
                    </a:lnTo>
                    <a:lnTo>
                      <a:pt x="1783" y="11208"/>
                    </a:lnTo>
                    <a:lnTo>
                      <a:pt x="1979" y="11518"/>
                    </a:lnTo>
                    <a:lnTo>
                      <a:pt x="2180" y="11823"/>
                    </a:lnTo>
                    <a:lnTo>
                      <a:pt x="2387" y="12125"/>
                    </a:lnTo>
                    <a:lnTo>
                      <a:pt x="2598" y="12423"/>
                    </a:lnTo>
                    <a:lnTo>
                      <a:pt x="2813" y="12718"/>
                    </a:lnTo>
                    <a:lnTo>
                      <a:pt x="3030" y="13009"/>
                    </a:lnTo>
                    <a:lnTo>
                      <a:pt x="3250" y="13296"/>
                    </a:lnTo>
                    <a:lnTo>
                      <a:pt x="3473" y="13578"/>
                    </a:lnTo>
                    <a:lnTo>
                      <a:pt x="3695" y="13856"/>
                    </a:lnTo>
                    <a:lnTo>
                      <a:pt x="3917" y="14129"/>
                    </a:lnTo>
                    <a:lnTo>
                      <a:pt x="4139" y="14397"/>
                    </a:lnTo>
                    <a:lnTo>
                      <a:pt x="4359" y="14659"/>
                    </a:lnTo>
                    <a:lnTo>
                      <a:pt x="4577" y="14917"/>
                    </a:lnTo>
                    <a:lnTo>
                      <a:pt x="4793" y="15169"/>
                    </a:lnTo>
                    <a:lnTo>
                      <a:pt x="5006" y="15415"/>
                    </a:lnTo>
                    <a:lnTo>
                      <a:pt x="5214" y="15655"/>
                    </a:lnTo>
                    <a:lnTo>
                      <a:pt x="5219" y="15661"/>
                    </a:lnTo>
                    <a:lnTo>
                      <a:pt x="5233" y="15675"/>
                    </a:lnTo>
                    <a:lnTo>
                      <a:pt x="5254" y="15695"/>
                    </a:lnTo>
                    <a:lnTo>
                      <a:pt x="5281" y="15722"/>
                    </a:lnTo>
                    <a:lnTo>
                      <a:pt x="5315" y="15752"/>
                    </a:lnTo>
                    <a:lnTo>
                      <a:pt x="5355" y="15786"/>
                    </a:lnTo>
                    <a:lnTo>
                      <a:pt x="5377" y="15804"/>
                    </a:lnTo>
                    <a:lnTo>
                      <a:pt x="5401" y="15822"/>
                    </a:lnTo>
                    <a:lnTo>
                      <a:pt x="5426" y="15841"/>
                    </a:lnTo>
                    <a:lnTo>
                      <a:pt x="5453" y="15860"/>
                    </a:lnTo>
                    <a:lnTo>
                      <a:pt x="5480" y="15878"/>
                    </a:lnTo>
                    <a:lnTo>
                      <a:pt x="5509" y="15897"/>
                    </a:lnTo>
                    <a:lnTo>
                      <a:pt x="5539" y="15915"/>
                    </a:lnTo>
                    <a:lnTo>
                      <a:pt x="5570" y="15933"/>
                    </a:lnTo>
                    <a:lnTo>
                      <a:pt x="5602" y="15950"/>
                    </a:lnTo>
                    <a:lnTo>
                      <a:pt x="5635" y="15967"/>
                    </a:lnTo>
                    <a:lnTo>
                      <a:pt x="5670" y="15982"/>
                    </a:lnTo>
                    <a:lnTo>
                      <a:pt x="5705" y="15997"/>
                    </a:lnTo>
                    <a:lnTo>
                      <a:pt x="5740" y="16010"/>
                    </a:lnTo>
                    <a:lnTo>
                      <a:pt x="5777" y="16022"/>
                    </a:lnTo>
                    <a:lnTo>
                      <a:pt x="5814" y="16032"/>
                    </a:lnTo>
                    <a:lnTo>
                      <a:pt x="5853" y="16041"/>
                    </a:lnTo>
                    <a:lnTo>
                      <a:pt x="5892" y="16048"/>
                    </a:lnTo>
                    <a:lnTo>
                      <a:pt x="5931" y="16054"/>
                    </a:lnTo>
                    <a:lnTo>
                      <a:pt x="5971" y="16057"/>
                    </a:lnTo>
                    <a:lnTo>
                      <a:pt x="6011" y="16058"/>
                    </a:lnTo>
                    <a:lnTo>
                      <a:pt x="6051" y="16058"/>
                    </a:lnTo>
                    <a:lnTo>
                      <a:pt x="6091" y="16057"/>
                    </a:lnTo>
                    <a:lnTo>
                      <a:pt x="6131" y="16054"/>
                    </a:lnTo>
                    <a:lnTo>
                      <a:pt x="6170" y="16048"/>
                    </a:lnTo>
                    <a:lnTo>
                      <a:pt x="6209" y="16041"/>
                    </a:lnTo>
                    <a:lnTo>
                      <a:pt x="6248" y="16032"/>
                    </a:lnTo>
                    <a:lnTo>
                      <a:pt x="6285" y="16022"/>
                    </a:lnTo>
                    <a:lnTo>
                      <a:pt x="6322" y="16010"/>
                    </a:lnTo>
                    <a:lnTo>
                      <a:pt x="6357" y="15997"/>
                    </a:lnTo>
                    <a:lnTo>
                      <a:pt x="6392" y="15982"/>
                    </a:lnTo>
                    <a:lnTo>
                      <a:pt x="6427" y="15967"/>
                    </a:lnTo>
                    <a:lnTo>
                      <a:pt x="6460" y="15950"/>
                    </a:lnTo>
                    <a:lnTo>
                      <a:pt x="6492" y="15933"/>
                    </a:lnTo>
                    <a:lnTo>
                      <a:pt x="6523" y="15915"/>
                    </a:lnTo>
                    <a:lnTo>
                      <a:pt x="6553" y="15897"/>
                    </a:lnTo>
                    <a:lnTo>
                      <a:pt x="6581" y="15878"/>
                    </a:lnTo>
                    <a:lnTo>
                      <a:pt x="6609" y="15860"/>
                    </a:lnTo>
                    <a:lnTo>
                      <a:pt x="6636" y="15841"/>
                    </a:lnTo>
                    <a:lnTo>
                      <a:pt x="6661" y="15822"/>
                    </a:lnTo>
                    <a:lnTo>
                      <a:pt x="6684" y="15804"/>
                    </a:lnTo>
                    <a:lnTo>
                      <a:pt x="6707" y="15786"/>
                    </a:lnTo>
                    <a:lnTo>
                      <a:pt x="6747" y="15752"/>
                    </a:lnTo>
                    <a:lnTo>
                      <a:pt x="6780" y="15722"/>
                    </a:lnTo>
                    <a:lnTo>
                      <a:pt x="6808" y="15695"/>
                    </a:lnTo>
                    <a:lnTo>
                      <a:pt x="6829" y="15675"/>
                    </a:lnTo>
                    <a:lnTo>
                      <a:pt x="6842" y="15661"/>
                    </a:lnTo>
                    <a:lnTo>
                      <a:pt x="6848" y="15655"/>
                    </a:lnTo>
                    <a:lnTo>
                      <a:pt x="7056" y="15415"/>
                    </a:lnTo>
                    <a:lnTo>
                      <a:pt x="7269" y="15169"/>
                    </a:lnTo>
                    <a:lnTo>
                      <a:pt x="7485" y="14917"/>
                    </a:lnTo>
                    <a:lnTo>
                      <a:pt x="7703" y="14659"/>
                    </a:lnTo>
                    <a:lnTo>
                      <a:pt x="7924" y="14397"/>
                    </a:lnTo>
                    <a:lnTo>
                      <a:pt x="8145" y="14129"/>
                    </a:lnTo>
                    <a:lnTo>
                      <a:pt x="8368" y="13856"/>
                    </a:lnTo>
                    <a:lnTo>
                      <a:pt x="8590" y="13578"/>
                    </a:lnTo>
                    <a:lnTo>
                      <a:pt x="8812" y="13296"/>
                    </a:lnTo>
                    <a:lnTo>
                      <a:pt x="9032" y="13009"/>
                    </a:lnTo>
                    <a:lnTo>
                      <a:pt x="9249" y="12718"/>
                    </a:lnTo>
                    <a:lnTo>
                      <a:pt x="9464" y="12423"/>
                    </a:lnTo>
                    <a:lnTo>
                      <a:pt x="9675" y="12125"/>
                    </a:lnTo>
                    <a:lnTo>
                      <a:pt x="9882" y="11823"/>
                    </a:lnTo>
                    <a:lnTo>
                      <a:pt x="10084" y="11518"/>
                    </a:lnTo>
                    <a:lnTo>
                      <a:pt x="10280" y="11208"/>
                    </a:lnTo>
                    <a:lnTo>
                      <a:pt x="10469" y="10897"/>
                    </a:lnTo>
                    <a:lnTo>
                      <a:pt x="10652" y="10583"/>
                    </a:lnTo>
                    <a:lnTo>
                      <a:pt x="10826" y="10267"/>
                    </a:lnTo>
                    <a:lnTo>
                      <a:pt x="10992" y="9948"/>
                    </a:lnTo>
                    <a:lnTo>
                      <a:pt x="11148" y="9628"/>
                    </a:lnTo>
                    <a:lnTo>
                      <a:pt x="11295" y="9305"/>
                    </a:lnTo>
                    <a:lnTo>
                      <a:pt x="11432" y="8980"/>
                    </a:lnTo>
                    <a:lnTo>
                      <a:pt x="11556" y="8654"/>
                    </a:lnTo>
                    <a:lnTo>
                      <a:pt x="11669" y="8328"/>
                    </a:lnTo>
                    <a:lnTo>
                      <a:pt x="11770" y="8000"/>
                    </a:lnTo>
                    <a:lnTo>
                      <a:pt x="11856" y="7671"/>
                    </a:lnTo>
                    <a:lnTo>
                      <a:pt x="11928" y="7342"/>
                    </a:lnTo>
                    <a:lnTo>
                      <a:pt x="11986" y="7012"/>
                    </a:lnTo>
                    <a:lnTo>
                      <a:pt x="12028" y="6682"/>
                    </a:lnTo>
                    <a:lnTo>
                      <a:pt x="12053" y="6352"/>
                    </a:lnTo>
                    <a:lnTo>
                      <a:pt x="12062" y="6023"/>
                    </a:lnTo>
                    <a:lnTo>
                      <a:pt x="12054" y="5711"/>
                    </a:lnTo>
                    <a:lnTo>
                      <a:pt x="12031" y="5403"/>
                    </a:lnTo>
                    <a:lnTo>
                      <a:pt x="11993" y="5099"/>
                    </a:lnTo>
                    <a:lnTo>
                      <a:pt x="11939" y="4801"/>
                    </a:lnTo>
                    <a:lnTo>
                      <a:pt x="11872" y="4508"/>
                    </a:lnTo>
                    <a:lnTo>
                      <a:pt x="11791" y="4221"/>
                    </a:lnTo>
                    <a:lnTo>
                      <a:pt x="11695" y="3940"/>
                    </a:lnTo>
                    <a:lnTo>
                      <a:pt x="11588" y="3666"/>
                    </a:lnTo>
                    <a:lnTo>
                      <a:pt x="11466" y="3399"/>
                    </a:lnTo>
                    <a:lnTo>
                      <a:pt x="11333" y="3139"/>
                    </a:lnTo>
                    <a:lnTo>
                      <a:pt x="11188" y="2887"/>
                    </a:lnTo>
                    <a:lnTo>
                      <a:pt x="11031" y="2643"/>
                    </a:lnTo>
                    <a:lnTo>
                      <a:pt x="10862" y="2407"/>
                    </a:lnTo>
                    <a:lnTo>
                      <a:pt x="10683" y="2180"/>
                    </a:lnTo>
                    <a:lnTo>
                      <a:pt x="10493" y="1962"/>
                    </a:lnTo>
                    <a:lnTo>
                      <a:pt x="10294" y="1753"/>
                    </a:lnTo>
                    <a:lnTo>
                      <a:pt x="10084" y="1555"/>
                    </a:lnTo>
                    <a:lnTo>
                      <a:pt x="9865" y="1366"/>
                    </a:lnTo>
                    <a:lnTo>
                      <a:pt x="9638" y="1188"/>
                    </a:lnTo>
                    <a:lnTo>
                      <a:pt x="9401" y="1021"/>
                    </a:lnTo>
                    <a:lnTo>
                      <a:pt x="9156" y="865"/>
                    </a:lnTo>
                    <a:lnTo>
                      <a:pt x="8903" y="722"/>
                    </a:lnTo>
                    <a:lnTo>
                      <a:pt x="8644" y="589"/>
                    </a:lnTo>
                    <a:lnTo>
                      <a:pt x="8376" y="470"/>
                    </a:lnTo>
                    <a:lnTo>
                      <a:pt x="8103" y="362"/>
                    </a:lnTo>
                    <a:lnTo>
                      <a:pt x="7823" y="268"/>
                    </a:lnTo>
                    <a:lnTo>
                      <a:pt x="7536" y="188"/>
                    </a:lnTo>
                    <a:lnTo>
                      <a:pt x="7245" y="121"/>
                    </a:lnTo>
                    <a:lnTo>
                      <a:pt x="6948" y="68"/>
                    </a:lnTo>
                    <a:lnTo>
                      <a:pt x="6647" y="31"/>
                    </a:lnTo>
                    <a:lnTo>
                      <a:pt x="6341" y="8"/>
                    </a:lnTo>
                    <a:lnTo>
                      <a:pt x="6032" y="0"/>
                    </a:lnTo>
                    <a:close/>
                  </a:path>
                </a:pathLst>
              </a:custGeom>
              <a:solidFill>
                <a:schemeClr val="bg1"/>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id-ID"/>
              </a:p>
            </p:txBody>
          </p:sp>
        </p:grpSp>
        <p:sp>
          <p:nvSpPr>
            <p:cNvPr id="35" name="Oval 34">
              <a:extLst>
                <a:ext uri="{FF2B5EF4-FFF2-40B4-BE49-F238E27FC236}">
                  <a16:creationId xmlns:a16="http://schemas.microsoft.com/office/drawing/2014/main" id="{D9B893FA-DA15-4347-BB14-D107454D50BB}"/>
                </a:ext>
              </a:extLst>
            </p:cNvPr>
            <p:cNvSpPr/>
            <p:nvPr/>
          </p:nvSpPr>
          <p:spPr>
            <a:xfrm>
              <a:off x="1147470" y="2607266"/>
              <a:ext cx="757977" cy="75797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467325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animBg="1"/>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D1C93A-463C-400F-98DD-ED787CD22FF1}"/>
              </a:ext>
            </a:extLst>
          </p:cNvPr>
          <p:cNvSpPr/>
          <p:nvPr/>
        </p:nvSpPr>
        <p:spPr>
          <a:xfrm>
            <a:off x="0" y="1816488"/>
            <a:ext cx="12192000" cy="5041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706692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MISSION </a:t>
            </a:r>
            <a:r>
              <a:rPr lang="en-US" i="1" spc="-300" dirty="0">
                <a:solidFill>
                  <a:schemeClr val="tx1">
                    <a:lumMod val="65000"/>
                    <a:lumOff val="35000"/>
                  </a:schemeClr>
                </a:solidFill>
                <a:latin typeface="Neris Light" panose="00000400000000000000" pitchFamily="50" charset="0"/>
              </a:rPr>
              <a:t>STATEMENT</a:t>
            </a:r>
            <a:endParaRPr lang="id-ID" i="1" spc="-300" dirty="0">
              <a:solidFill>
                <a:schemeClr val="tx1">
                  <a:lumMod val="65000"/>
                  <a:lumOff val="35000"/>
                </a:schemeClr>
              </a:solidFill>
              <a:latin typeface="Neris Light" panose="00000400000000000000" pitchFamily="50" charset="0"/>
            </a:endParaRPr>
          </a:p>
        </p:txBody>
      </p:sp>
      <p:sp>
        <p:nvSpPr>
          <p:cNvPr id="2" name="TextBox 1">
            <a:extLst>
              <a:ext uri="{FF2B5EF4-FFF2-40B4-BE49-F238E27FC236}">
                <a16:creationId xmlns:a16="http://schemas.microsoft.com/office/drawing/2014/main" id="{208F3352-DEB3-429F-8A2E-297E6AB38E78}"/>
              </a:ext>
            </a:extLst>
          </p:cNvPr>
          <p:cNvSpPr txBox="1"/>
          <p:nvPr/>
        </p:nvSpPr>
        <p:spPr>
          <a:xfrm>
            <a:off x="634482" y="1911610"/>
            <a:ext cx="10923036" cy="4524315"/>
          </a:xfrm>
          <a:prstGeom prst="rect">
            <a:avLst/>
          </a:prstGeom>
          <a:noFill/>
        </p:spPr>
        <p:txBody>
          <a:bodyPr wrap="square" rtlCol="0">
            <a:spAutoFit/>
          </a:bodyPr>
          <a:lstStyle/>
          <a:p>
            <a:pPr algn="just"/>
            <a:r>
              <a:rPr lang="en-US" sz="2400" dirty="0"/>
              <a:t>Amazing Energy Oil and Gas, Co. (OTCQX: AMAZ) is a Plano, Texas-based oil and gas exploration, development, and production company with current operations in the Permian Basin of West Texas recognized as the top producing oil basins in North America. Founded in 2009, the experienced management team has aggressively sought to acquire the rights to 70,000 acres in Pecos County in the Permian Basin with development opportunities for future years. AMAZ’s management understands what is required to build an oil and gas company from the ground up, having successfully done so on more than one occasion. With over 200 years of combined experience in the oil and gas industry coupled with new technological advancements, careful geological evaluation and reservoir engineering and long-established industry relationships, AMAZ has the components in place to build another profitable and successful public oil and gas company.</a:t>
            </a:r>
          </a:p>
        </p:txBody>
      </p:sp>
      <p:pic>
        <p:nvPicPr>
          <p:cNvPr id="10" name="Picture 14" descr="/var/folders/4v/4jwtv8w1409bz13sdhf2lvgm0000gp/T/com.microsoft.Powerpoint/WebArchiveCopyPasteTempFiles/OTCQX_Best_50.png">
            <a:extLst>
              <a:ext uri="{FF2B5EF4-FFF2-40B4-BE49-F238E27FC236}">
                <a16:creationId xmlns:a16="http://schemas.microsoft.com/office/drawing/2014/main" id="{BA0B8622-62AE-4DB6-93FE-C2001AAB48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5D6CE5D-4846-440B-9433-6227B2CFC641}"/>
              </a:ext>
            </a:extLst>
          </p:cNvPr>
          <p:cNvPicPr>
            <a:picLocks noChangeAspect="1"/>
          </p:cNvPicPr>
          <p:nvPr/>
        </p:nvPicPr>
        <p:blipFill>
          <a:blip r:embed="rId3"/>
          <a:stretch>
            <a:fillRect/>
          </a:stretch>
        </p:blipFill>
        <p:spPr>
          <a:xfrm>
            <a:off x="11092691" y="752896"/>
            <a:ext cx="464827" cy="486961"/>
          </a:xfrm>
          <a:prstGeom prst="rect">
            <a:avLst/>
          </a:prstGeom>
        </p:spPr>
      </p:pic>
      <p:sp>
        <p:nvSpPr>
          <p:cNvPr id="12" name="TextBox 11">
            <a:extLst>
              <a:ext uri="{FF2B5EF4-FFF2-40B4-BE49-F238E27FC236}">
                <a16:creationId xmlns:a16="http://schemas.microsoft.com/office/drawing/2014/main" id="{F73B1E47-8F9B-4AA3-89EE-AA8E34BD75CC}"/>
              </a:ext>
            </a:extLst>
          </p:cNvPr>
          <p:cNvSpPr txBox="1"/>
          <p:nvPr/>
        </p:nvSpPr>
        <p:spPr>
          <a:xfrm>
            <a:off x="11195631" y="6182009"/>
            <a:ext cx="258945" cy="253916"/>
          </a:xfrm>
          <a:prstGeom prst="rect">
            <a:avLst/>
          </a:prstGeom>
          <a:noFill/>
        </p:spPr>
        <p:txBody>
          <a:bodyPr wrap="square" rtlCol="0">
            <a:spAutoFit/>
          </a:bodyPr>
          <a:lstStyle/>
          <a:p>
            <a:r>
              <a:rPr lang="en-US" sz="1050" dirty="0"/>
              <a:t>3</a:t>
            </a:r>
            <a:endParaRPr lang="en-US" dirty="0"/>
          </a:p>
        </p:txBody>
      </p:sp>
    </p:spTree>
    <p:extLst>
      <p:ext uri="{BB962C8B-B14F-4D97-AF65-F5344CB8AC3E}">
        <p14:creationId xmlns:p14="http://schemas.microsoft.com/office/powerpoint/2010/main" val="2058897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D5CAF5-678A-4FB0-94CA-21705065E676}"/>
              </a:ext>
            </a:extLst>
          </p:cNvPr>
          <p:cNvSpPr/>
          <p:nvPr/>
        </p:nvSpPr>
        <p:spPr>
          <a:xfrm>
            <a:off x="0" y="1816488"/>
            <a:ext cx="12192000" cy="3329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155884" y="2759245"/>
            <a:ext cx="5636264" cy="1015663"/>
          </a:xfrm>
          <a:prstGeom prst="rect">
            <a:avLst/>
          </a:prstGeom>
          <a:noFill/>
        </p:spPr>
        <p:txBody>
          <a:bodyPr wrap="square" rtlCol="0">
            <a:spAutoFit/>
          </a:bodyPr>
          <a:lstStyle/>
          <a:p>
            <a:r>
              <a:rPr lang="en-US" sz="6000" b="1" i="1" spc="-300" dirty="0">
                <a:solidFill>
                  <a:schemeClr val="tx1">
                    <a:lumMod val="75000"/>
                    <a:lumOff val="25000"/>
                  </a:schemeClr>
                </a:solidFill>
                <a:latin typeface="Neris Black" panose="00000A00000000000000" pitchFamily="50" charset="0"/>
              </a:rPr>
              <a:t>AMAZING ENERGY</a:t>
            </a:r>
            <a:endParaRPr lang="id-ID" sz="6000" b="1" i="1" spc="-300" dirty="0">
              <a:solidFill>
                <a:schemeClr val="tx1">
                  <a:lumMod val="75000"/>
                  <a:lumOff val="25000"/>
                </a:schemeClr>
              </a:solidFill>
              <a:latin typeface="Neris Black" panose="00000A00000000000000" pitchFamily="50" charset="0"/>
            </a:endParaRPr>
          </a:p>
        </p:txBody>
      </p:sp>
      <p:pic>
        <p:nvPicPr>
          <p:cNvPr id="5" name="Picture 14" descr="/var/folders/4v/4jwtv8w1409bz13sdhf2lvgm0000gp/T/com.microsoft.Powerpoint/WebArchiveCopyPasteTempFiles/OTCQX_Best_50.png">
            <a:extLst>
              <a:ext uri="{FF2B5EF4-FFF2-40B4-BE49-F238E27FC236}">
                <a16:creationId xmlns:a16="http://schemas.microsoft.com/office/drawing/2014/main" id="{B3DB34FA-71B9-47C3-9180-6A94EA8328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2123" y="858547"/>
            <a:ext cx="713612" cy="3004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8DA389-3FC0-4948-B473-294D0E3650ED}"/>
              </a:ext>
            </a:extLst>
          </p:cNvPr>
          <p:cNvSpPr txBox="1"/>
          <p:nvPr/>
        </p:nvSpPr>
        <p:spPr>
          <a:xfrm>
            <a:off x="11195631" y="6182009"/>
            <a:ext cx="361887" cy="253916"/>
          </a:xfrm>
          <a:prstGeom prst="rect">
            <a:avLst/>
          </a:prstGeom>
          <a:noFill/>
        </p:spPr>
        <p:txBody>
          <a:bodyPr wrap="square" rtlCol="0">
            <a:spAutoFit/>
          </a:bodyPr>
          <a:lstStyle/>
          <a:p>
            <a:r>
              <a:rPr lang="en-US" sz="1050" dirty="0"/>
              <a:t>4</a:t>
            </a:r>
            <a:endParaRPr lang="en-US" dirty="0"/>
          </a:p>
        </p:txBody>
      </p:sp>
      <p:pic>
        <p:nvPicPr>
          <p:cNvPr id="10" name="Picture 9">
            <a:extLst>
              <a:ext uri="{FF2B5EF4-FFF2-40B4-BE49-F238E27FC236}">
                <a16:creationId xmlns:a16="http://schemas.microsoft.com/office/drawing/2014/main" id="{DFDCE7F7-AC0F-4AF7-9124-5B175381A6C8}"/>
              </a:ext>
            </a:extLst>
          </p:cNvPr>
          <p:cNvPicPr>
            <a:picLocks noChangeAspect="1"/>
          </p:cNvPicPr>
          <p:nvPr/>
        </p:nvPicPr>
        <p:blipFill>
          <a:blip r:embed="rId3"/>
          <a:stretch>
            <a:fillRect/>
          </a:stretch>
        </p:blipFill>
        <p:spPr>
          <a:xfrm>
            <a:off x="11092691" y="750311"/>
            <a:ext cx="464827" cy="486961"/>
          </a:xfrm>
          <a:prstGeom prst="rect">
            <a:avLst/>
          </a:prstGeom>
        </p:spPr>
      </p:pic>
      <p:sp>
        <p:nvSpPr>
          <p:cNvPr id="11" name="TextBox 10">
            <a:extLst>
              <a:ext uri="{FF2B5EF4-FFF2-40B4-BE49-F238E27FC236}">
                <a16:creationId xmlns:a16="http://schemas.microsoft.com/office/drawing/2014/main" id="{04EE0FC3-DF15-4531-BE93-2342548BF95B}"/>
              </a:ext>
            </a:extLst>
          </p:cNvPr>
          <p:cNvSpPr txBox="1"/>
          <p:nvPr/>
        </p:nvSpPr>
        <p:spPr>
          <a:xfrm>
            <a:off x="5283293" y="3574853"/>
            <a:ext cx="4838830" cy="400110"/>
          </a:xfrm>
          <a:prstGeom prst="rect">
            <a:avLst/>
          </a:prstGeom>
          <a:noFill/>
        </p:spPr>
        <p:txBody>
          <a:bodyPr wrap="square" rtlCol="0">
            <a:spAutoFit/>
          </a:bodyPr>
          <a:lstStyle/>
          <a:p>
            <a:pPr algn="ctr"/>
            <a:r>
              <a:rPr lang="en-US" sz="2000" b="1" i="1" spc="-150" dirty="0">
                <a:solidFill>
                  <a:schemeClr val="bg1">
                    <a:lumMod val="65000"/>
                  </a:schemeClr>
                </a:solidFill>
                <a:latin typeface="Neris Thin" panose="00000300000000000000" pitchFamily="50" charset="0"/>
              </a:rPr>
              <a:t>A TEXAS PURE-PLAY E&amp;P </a:t>
            </a:r>
            <a:endParaRPr lang="id-ID" sz="2000" b="1" i="1" spc="-150" dirty="0">
              <a:solidFill>
                <a:schemeClr val="bg1">
                  <a:lumMod val="65000"/>
                </a:schemeClr>
              </a:solidFill>
              <a:latin typeface="Neris Thin" panose="00000300000000000000" pitchFamily="50" charset="0"/>
            </a:endParaRPr>
          </a:p>
        </p:txBody>
      </p:sp>
    </p:spTree>
    <p:extLst>
      <p:ext uri="{BB962C8B-B14F-4D97-AF65-F5344CB8AC3E}">
        <p14:creationId xmlns:p14="http://schemas.microsoft.com/office/powerpoint/2010/main" val="3191897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B0C6F0-1A9A-4BB9-880B-48A3A25E8F88}"/>
              </a:ext>
            </a:extLst>
          </p:cNvPr>
          <p:cNvSpPr/>
          <p:nvPr/>
        </p:nvSpPr>
        <p:spPr>
          <a:xfrm>
            <a:off x="0" y="1816488"/>
            <a:ext cx="12192000" cy="380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706692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AMAZING ENERGY</a:t>
            </a:r>
            <a:endParaRPr lang="id-ID" i="1" spc="-300" dirty="0">
              <a:solidFill>
                <a:schemeClr val="tx1">
                  <a:lumMod val="65000"/>
                  <a:lumOff val="35000"/>
                </a:schemeClr>
              </a:solidFill>
              <a:latin typeface="Neris Light" panose="00000400000000000000" pitchFamily="50" charset="0"/>
            </a:endParaRPr>
          </a:p>
        </p:txBody>
      </p:sp>
      <p:sp>
        <p:nvSpPr>
          <p:cNvPr id="14" name="Rectangle: Rounded Corners 13">
            <a:extLst>
              <a:ext uri="{FF2B5EF4-FFF2-40B4-BE49-F238E27FC236}">
                <a16:creationId xmlns:a16="http://schemas.microsoft.com/office/drawing/2014/main" id="{DF9B4A79-B31F-4534-850D-4FDF9F833472}"/>
              </a:ext>
            </a:extLst>
          </p:cNvPr>
          <p:cNvSpPr/>
          <p:nvPr/>
        </p:nvSpPr>
        <p:spPr>
          <a:xfrm>
            <a:off x="634482" y="1546196"/>
            <a:ext cx="2274974" cy="4740398"/>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405B7C9-3C34-40F8-B5BF-69280CAEF44A}"/>
              </a:ext>
            </a:extLst>
          </p:cNvPr>
          <p:cNvSpPr txBox="1"/>
          <p:nvPr/>
        </p:nvSpPr>
        <p:spPr>
          <a:xfrm>
            <a:off x="881036" y="1823513"/>
            <a:ext cx="1781866" cy="3754874"/>
          </a:xfrm>
          <a:prstGeom prst="rect">
            <a:avLst/>
          </a:prstGeom>
          <a:noFill/>
        </p:spPr>
        <p:txBody>
          <a:bodyPr wrap="square" rtlCol="0">
            <a:spAutoFit/>
          </a:bodyPr>
          <a:lstStyle/>
          <a:p>
            <a:r>
              <a:rPr lang="en-US" sz="1400" b="1" dirty="0">
                <a:latin typeface="Neris Light" panose="00000400000000000000"/>
              </a:rPr>
              <a:t>Midland and Delaware Basins:</a:t>
            </a:r>
          </a:p>
          <a:p>
            <a:endParaRPr lang="en-US" sz="1400" b="1" dirty="0">
              <a:latin typeface="Neris Light" panose="00000400000000000000"/>
            </a:endParaRPr>
          </a:p>
          <a:p>
            <a:pPr marL="285750" indent="-285750">
              <a:buFont typeface="Arial" panose="020B0604020202020204" pitchFamily="34" charset="0"/>
              <a:buChar char="•"/>
            </a:pPr>
            <a:r>
              <a:rPr lang="en-US" sz="1400" dirty="0"/>
              <a:t>Hold rights within 70,000 contiguous acres in North America’s most sought after oil and gas region</a:t>
            </a:r>
          </a:p>
          <a:p>
            <a:pPr marL="285750" indent="-285750">
              <a:buFont typeface="Arial" panose="020B0604020202020204" pitchFamily="34" charset="0"/>
              <a:buChar char="•"/>
            </a:pPr>
            <a:r>
              <a:rPr lang="en-US" sz="1400" dirty="0"/>
              <a:t>Adjacent to the prolific, Yates Oilfield, which has a cumulative  production over 1.6 billion barrels of oil</a:t>
            </a:r>
          </a:p>
        </p:txBody>
      </p:sp>
      <p:sp>
        <p:nvSpPr>
          <p:cNvPr id="18" name="Rectangle: Rounded Corners 17">
            <a:extLst>
              <a:ext uri="{FF2B5EF4-FFF2-40B4-BE49-F238E27FC236}">
                <a16:creationId xmlns:a16="http://schemas.microsoft.com/office/drawing/2014/main" id="{F353FCAE-CA54-4DE2-93F2-79D3D3C13CF3}"/>
              </a:ext>
            </a:extLst>
          </p:cNvPr>
          <p:cNvSpPr/>
          <p:nvPr/>
        </p:nvSpPr>
        <p:spPr>
          <a:xfrm>
            <a:off x="3477581" y="1546196"/>
            <a:ext cx="2274974" cy="4740398"/>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D55C2CA-55AD-43D7-917D-5EE691F079F5}"/>
              </a:ext>
            </a:extLst>
          </p:cNvPr>
          <p:cNvSpPr txBox="1"/>
          <p:nvPr/>
        </p:nvSpPr>
        <p:spPr>
          <a:xfrm>
            <a:off x="3724135" y="1823513"/>
            <a:ext cx="1781866" cy="3323987"/>
          </a:xfrm>
          <a:prstGeom prst="rect">
            <a:avLst/>
          </a:prstGeom>
          <a:noFill/>
        </p:spPr>
        <p:txBody>
          <a:bodyPr wrap="square" rtlCol="0">
            <a:spAutoFit/>
          </a:bodyPr>
          <a:lstStyle/>
          <a:p>
            <a:r>
              <a:rPr lang="en-US" sz="1400" b="1" dirty="0">
                <a:latin typeface="Neris Light" panose="00000400000000000000"/>
              </a:rPr>
              <a:t>Pecos </a:t>
            </a:r>
          </a:p>
          <a:p>
            <a:r>
              <a:rPr lang="en-US" sz="1400" b="1" dirty="0">
                <a:latin typeface="Neris Light" panose="00000400000000000000"/>
              </a:rPr>
              <a:t>County:</a:t>
            </a:r>
          </a:p>
          <a:p>
            <a:endParaRPr lang="en-US" sz="1400" dirty="0">
              <a:latin typeface="Neris Light" panose="00000400000000000000"/>
            </a:endParaRPr>
          </a:p>
          <a:p>
            <a:pPr marL="285750" indent="-285750">
              <a:buFont typeface="Arial" panose="020B0604020202020204" pitchFamily="34" charset="0"/>
              <a:buChar char="•"/>
            </a:pPr>
            <a:r>
              <a:rPr lang="en-US" sz="1400" dirty="0"/>
              <a:t>Attractive drilling requirements</a:t>
            </a:r>
          </a:p>
          <a:p>
            <a:pPr marL="285750" indent="-285750">
              <a:buFont typeface="Arial" panose="020B0604020202020204" pitchFamily="34" charset="0"/>
              <a:buChar char="•"/>
            </a:pPr>
            <a:r>
              <a:rPr lang="en-US" sz="1400" dirty="0"/>
              <a:t>Continuous drilling obligations can be  “banked” – Currently May, 8, 2019</a:t>
            </a:r>
          </a:p>
          <a:p>
            <a:pPr marL="285750" indent="-285750">
              <a:buFont typeface="Arial" panose="020B0604020202020204" pitchFamily="34" charset="0"/>
              <a:buChar char="•"/>
            </a:pPr>
            <a:r>
              <a:rPr lang="en-US" sz="1400" dirty="0"/>
              <a:t>$200 to $300/acre bonus payable at time of leasing</a:t>
            </a:r>
          </a:p>
        </p:txBody>
      </p:sp>
      <p:sp>
        <p:nvSpPr>
          <p:cNvPr id="20" name="Rectangle: Rounded Corners 19">
            <a:extLst>
              <a:ext uri="{FF2B5EF4-FFF2-40B4-BE49-F238E27FC236}">
                <a16:creationId xmlns:a16="http://schemas.microsoft.com/office/drawing/2014/main" id="{8FDA8923-8625-41A4-8BD1-120C0D9882B0}"/>
              </a:ext>
            </a:extLst>
          </p:cNvPr>
          <p:cNvSpPr/>
          <p:nvPr/>
        </p:nvSpPr>
        <p:spPr>
          <a:xfrm>
            <a:off x="6439445" y="1546196"/>
            <a:ext cx="2274974" cy="4740398"/>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CB149D5-570B-41AC-95DB-C9FB5A9E3F19}"/>
              </a:ext>
            </a:extLst>
          </p:cNvPr>
          <p:cNvSpPr txBox="1"/>
          <p:nvPr/>
        </p:nvSpPr>
        <p:spPr>
          <a:xfrm>
            <a:off x="6685999" y="1823513"/>
            <a:ext cx="1781866" cy="3754874"/>
          </a:xfrm>
          <a:prstGeom prst="rect">
            <a:avLst/>
          </a:prstGeom>
          <a:noFill/>
        </p:spPr>
        <p:txBody>
          <a:bodyPr wrap="square" rtlCol="0">
            <a:spAutoFit/>
          </a:bodyPr>
          <a:lstStyle/>
          <a:p>
            <a:r>
              <a:rPr lang="en-US" sz="1400" b="1" dirty="0">
                <a:latin typeface="Neris Light" panose="00000400000000000000"/>
              </a:rPr>
              <a:t>Resource</a:t>
            </a:r>
          </a:p>
          <a:p>
            <a:r>
              <a:rPr lang="en-US" sz="1400" b="1" dirty="0">
                <a:latin typeface="Neris Light" panose="00000400000000000000"/>
              </a:rPr>
              <a:t>Potential:</a:t>
            </a:r>
          </a:p>
          <a:p>
            <a:endParaRPr lang="en-US" sz="1400" b="1" dirty="0">
              <a:latin typeface="Neris Light" panose="00000400000000000000"/>
            </a:endParaRPr>
          </a:p>
          <a:p>
            <a:pPr marL="285750" indent="-285750">
              <a:buFont typeface="Arial" panose="020B0604020202020204" pitchFamily="34" charset="0"/>
              <a:buChar char="•"/>
            </a:pPr>
            <a:r>
              <a:rPr lang="en-US" sz="1400" dirty="0"/>
              <a:t>Amazing’s assets have stacked pay zones that hold deep vertical and horizontal potential </a:t>
            </a:r>
          </a:p>
          <a:p>
            <a:pPr marL="285750" indent="-285750">
              <a:buFont typeface="Arial" panose="020B0604020202020204" pitchFamily="34" charset="0"/>
              <a:buChar char="•"/>
            </a:pPr>
            <a:r>
              <a:rPr lang="en-US" sz="1400" dirty="0"/>
              <a:t>$15.3 billion worth of probable production according to a Baker Hughes report for property March 2017</a:t>
            </a:r>
          </a:p>
        </p:txBody>
      </p:sp>
      <p:sp>
        <p:nvSpPr>
          <p:cNvPr id="22" name="Rectangle: Rounded Corners 21">
            <a:extLst>
              <a:ext uri="{FF2B5EF4-FFF2-40B4-BE49-F238E27FC236}">
                <a16:creationId xmlns:a16="http://schemas.microsoft.com/office/drawing/2014/main" id="{0D9DA8EC-28DA-46B3-AD5E-82129AB853C9}"/>
              </a:ext>
            </a:extLst>
          </p:cNvPr>
          <p:cNvSpPr/>
          <p:nvPr/>
        </p:nvSpPr>
        <p:spPr>
          <a:xfrm>
            <a:off x="9282544" y="1550908"/>
            <a:ext cx="2274974" cy="4740398"/>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F452E0B-8B71-4FD1-9897-31AEED31620C}"/>
              </a:ext>
            </a:extLst>
          </p:cNvPr>
          <p:cNvSpPr txBox="1"/>
          <p:nvPr/>
        </p:nvSpPr>
        <p:spPr>
          <a:xfrm>
            <a:off x="9529098" y="1828225"/>
            <a:ext cx="1781866" cy="4401205"/>
          </a:xfrm>
          <a:prstGeom prst="rect">
            <a:avLst/>
          </a:prstGeom>
          <a:noFill/>
        </p:spPr>
        <p:txBody>
          <a:bodyPr wrap="square" rtlCol="0">
            <a:spAutoFit/>
          </a:bodyPr>
          <a:lstStyle/>
          <a:p>
            <a:r>
              <a:rPr lang="en-US" sz="1400" b="1" dirty="0">
                <a:latin typeface="Neris Light" panose="00000400000000000000"/>
              </a:rPr>
              <a:t>Management &amp;</a:t>
            </a:r>
          </a:p>
          <a:p>
            <a:r>
              <a:rPr lang="en-US" sz="1400" b="1" dirty="0">
                <a:latin typeface="Neris Light" panose="00000400000000000000"/>
              </a:rPr>
              <a:t>Consulting:</a:t>
            </a:r>
          </a:p>
          <a:p>
            <a:endParaRPr lang="en-US" sz="1400" b="1" dirty="0">
              <a:latin typeface="Neris Light" panose="00000400000000000000"/>
            </a:endParaRPr>
          </a:p>
          <a:p>
            <a:pPr marL="285750" indent="-285750">
              <a:buFont typeface="Arial" panose="020B0604020202020204" pitchFamily="34" charset="0"/>
              <a:buChar char="•"/>
            </a:pPr>
            <a:r>
              <a:rPr lang="en-US" sz="1400" dirty="0"/>
              <a:t>&lt;200 years of combined experience in O&amp;G operations and admin. </a:t>
            </a:r>
          </a:p>
          <a:p>
            <a:pPr marL="285750" indent="-285750">
              <a:buFont typeface="Arial" panose="020B0604020202020204" pitchFamily="34" charset="0"/>
              <a:buChar char="•"/>
            </a:pPr>
            <a:r>
              <a:rPr lang="en-US" sz="1400" dirty="0"/>
              <a:t>&lt;100 years of combined Wall Street PubCo experience</a:t>
            </a:r>
          </a:p>
          <a:p>
            <a:pPr marL="285750" indent="-285750">
              <a:buFont typeface="Arial" panose="020B0604020202020204" pitchFamily="34" charset="0"/>
              <a:buChar char="•"/>
            </a:pPr>
            <a:r>
              <a:rPr lang="en-US" sz="1400" dirty="0"/>
              <a:t>Senior management has held positions at Exxon, Hercules Oil Company, Rampart Energy, and Lexington Resources Inc.</a:t>
            </a:r>
          </a:p>
        </p:txBody>
      </p:sp>
      <p:pic>
        <p:nvPicPr>
          <p:cNvPr id="33" name="Picture 14" descr="/var/folders/4v/4jwtv8w1409bz13sdhf2lvgm0000gp/T/com.microsoft.Powerpoint/WebArchiveCopyPasteTempFiles/OTCQX_Best_50.png">
            <a:extLst>
              <a:ext uri="{FF2B5EF4-FFF2-40B4-BE49-F238E27FC236}">
                <a16:creationId xmlns:a16="http://schemas.microsoft.com/office/drawing/2014/main" id="{37F4F663-00A6-4EB0-95BF-D7E8A3AB5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B85CAB9-757D-4B41-804A-01826C3D1EC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17" name="TextBox 16">
            <a:extLst>
              <a:ext uri="{FF2B5EF4-FFF2-40B4-BE49-F238E27FC236}">
                <a16:creationId xmlns:a16="http://schemas.microsoft.com/office/drawing/2014/main" id="{DBBBEE24-17D8-4661-840D-E14E944F2248}"/>
              </a:ext>
            </a:extLst>
          </p:cNvPr>
          <p:cNvSpPr txBox="1"/>
          <p:nvPr/>
        </p:nvSpPr>
        <p:spPr>
          <a:xfrm>
            <a:off x="11195631" y="6182009"/>
            <a:ext cx="361887" cy="253916"/>
          </a:xfrm>
          <a:prstGeom prst="rect">
            <a:avLst/>
          </a:prstGeom>
          <a:noFill/>
        </p:spPr>
        <p:txBody>
          <a:bodyPr wrap="square" rtlCol="0">
            <a:spAutoFit/>
          </a:bodyPr>
          <a:lstStyle/>
          <a:p>
            <a:r>
              <a:rPr lang="en-US" sz="1050" dirty="0"/>
              <a:t>5</a:t>
            </a:r>
            <a:endParaRPr lang="en-US" dirty="0"/>
          </a:p>
        </p:txBody>
      </p:sp>
    </p:spTree>
    <p:extLst>
      <p:ext uri="{BB962C8B-B14F-4D97-AF65-F5344CB8AC3E}">
        <p14:creationId xmlns:p14="http://schemas.microsoft.com/office/powerpoint/2010/main" val="2109212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B5CC931-AE90-4417-BA27-EF2FB99A9BF0}"/>
              </a:ext>
            </a:extLst>
          </p:cNvPr>
          <p:cNvGrpSpPr/>
          <p:nvPr/>
        </p:nvGrpSpPr>
        <p:grpSpPr>
          <a:xfrm>
            <a:off x="0" y="1408896"/>
            <a:ext cx="12192000" cy="1591946"/>
            <a:chOff x="0" y="1408896"/>
            <a:chExt cx="12192000" cy="1591946"/>
          </a:xfrm>
          <a:solidFill>
            <a:schemeClr val="bg1"/>
          </a:solidFill>
        </p:grpSpPr>
        <p:grpSp>
          <p:nvGrpSpPr>
            <p:cNvPr id="16" name="Group 15">
              <a:extLst>
                <a:ext uri="{FF2B5EF4-FFF2-40B4-BE49-F238E27FC236}">
                  <a16:creationId xmlns:a16="http://schemas.microsoft.com/office/drawing/2014/main" id="{308A9B48-471A-4172-870C-F1D63F15DF2C}"/>
                </a:ext>
              </a:extLst>
            </p:cNvPr>
            <p:cNvGrpSpPr/>
            <p:nvPr/>
          </p:nvGrpSpPr>
          <p:grpSpPr>
            <a:xfrm>
              <a:off x="0" y="1416649"/>
              <a:ext cx="12192000" cy="1584193"/>
              <a:chOff x="0" y="1416649"/>
              <a:chExt cx="12192000" cy="1584193"/>
            </a:xfrm>
            <a:grpFill/>
          </p:grpSpPr>
          <p:sp>
            <p:nvSpPr>
              <p:cNvPr id="24" name="Rectangle 23">
                <a:extLst>
                  <a:ext uri="{FF2B5EF4-FFF2-40B4-BE49-F238E27FC236}">
                    <a16:creationId xmlns:a16="http://schemas.microsoft.com/office/drawing/2014/main" id="{EE6042AD-983A-4FDE-B94A-16B8E987BFBC}"/>
                  </a:ext>
                </a:extLst>
              </p:cNvPr>
              <p:cNvSpPr/>
              <p:nvPr/>
            </p:nvSpPr>
            <p:spPr>
              <a:xfrm>
                <a:off x="0" y="1715249"/>
                <a:ext cx="12192000" cy="1285593"/>
              </a:xfrm>
              <a:prstGeom prst="rect">
                <a:avLst/>
              </a:prstGeom>
              <a:grp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CORE ASSET ALLOCATION: </a:t>
                </a:r>
                <a:r>
                  <a:rPr lang="en-US" sz="1400" dirty="0">
                    <a:solidFill>
                      <a:schemeClr val="tx1"/>
                    </a:solidFill>
                  </a:rPr>
                  <a:t>CURRENTLY HAS A PROGRAM TO DRILL, COMPLETE, AND/OR RE-WORK 3 WELLS PER MONTH BY SUMMER 2019</a:t>
                </a:r>
              </a:p>
            </p:txBody>
          </p:sp>
          <p:sp>
            <p:nvSpPr>
              <p:cNvPr id="25" name="Hexagon 24">
                <a:extLst>
                  <a:ext uri="{FF2B5EF4-FFF2-40B4-BE49-F238E27FC236}">
                    <a16:creationId xmlns:a16="http://schemas.microsoft.com/office/drawing/2014/main" id="{163ADDEF-3C87-4F0A-9CFE-EB12D9334DAC}"/>
                  </a:ext>
                </a:extLst>
              </p:cNvPr>
              <p:cNvSpPr/>
              <p:nvPr/>
            </p:nvSpPr>
            <p:spPr>
              <a:xfrm>
                <a:off x="3703601" y="1416649"/>
                <a:ext cx="2491612" cy="605928"/>
              </a:xfrm>
              <a:prstGeom prst="hexagon">
                <a:avLst/>
              </a:prstGeom>
              <a:solidFill>
                <a:srgbClr val="8ED1D2"/>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7" name="Title 1">
              <a:extLst>
                <a:ext uri="{FF2B5EF4-FFF2-40B4-BE49-F238E27FC236}">
                  <a16:creationId xmlns:a16="http://schemas.microsoft.com/office/drawing/2014/main" id="{8568066F-B11A-4340-ADD3-46F839C97849}"/>
                </a:ext>
              </a:extLst>
            </p:cNvPr>
            <p:cNvSpPr txBox="1">
              <a:spLocks/>
            </p:cNvSpPr>
            <p:nvPr/>
          </p:nvSpPr>
          <p:spPr>
            <a:xfrm>
              <a:off x="4336414" y="1408896"/>
              <a:ext cx="1225985" cy="321368"/>
            </a:xfrm>
            <a:prstGeom prst="rect">
              <a:avLst/>
            </a:prstGeom>
            <a:grpFill/>
            <a:ln>
              <a:solidFill>
                <a:srgbClr val="8ED1D2"/>
              </a:solidFill>
            </a:ln>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endParaRPr lang="en-US" sz="1200" b="1" i="1" dirty="0">
                <a:solidFill>
                  <a:schemeClr val="bg1"/>
                </a:solidFill>
                <a:latin typeface="Neris Black" panose="00000A00000000000000" pitchFamily="50" charset="0"/>
              </a:endParaRPr>
            </a:p>
          </p:txBody>
        </p:sp>
      </p:gr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7066924"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STRATEGY</a:t>
            </a:r>
            <a:endParaRPr lang="id-ID" i="1" spc="-300" dirty="0">
              <a:solidFill>
                <a:schemeClr val="tx1">
                  <a:lumMod val="65000"/>
                  <a:lumOff val="35000"/>
                </a:schemeClr>
              </a:solidFill>
              <a:latin typeface="Neris Light" panose="00000400000000000000" pitchFamily="50" charset="0"/>
            </a:endParaRPr>
          </a:p>
        </p:txBody>
      </p:sp>
      <p:grpSp>
        <p:nvGrpSpPr>
          <p:cNvPr id="26" name="Group 25">
            <a:extLst>
              <a:ext uri="{FF2B5EF4-FFF2-40B4-BE49-F238E27FC236}">
                <a16:creationId xmlns:a16="http://schemas.microsoft.com/office/drawing/2014/main" id="{65F73F46-0377-4DB4-AAFD-01A2094A8E90}"/>
              </a:ext>
            </a:extLst>
          </p:cNvPr>
          <p:cNvGrpSpPr/>
          <p:nvPr/>
        </p:nvGrpSpPr>
        <p:grpSpPr>
          <a:xfrm>
            <a:off x="0" y="2693514"/>
            <a:ext cx="12192000" cy="1593110"/>
            <a:chOff x="0" y="2693514"/>
            <a:chExt cx="12192000" cy="1593110"/>
          </a:xfrm>
          <a:solidFill>
            <a:schemeClr val="bg1"/>
          </a:solidFill>
        </p:grpSpPr>
        <p:grpSp>
          <p:nvGrpSpPr>
            <p:cNvPr id="27" name="Group 26">
              <a:extLst>
                <a:ext uri="{FF2B5EF4-FFF2-40B4-BE49-F238E27FC236}">
                  <a16:creationId xmlns:a16="http://schemas.microsoft.com/office/drawing/2014/main" id="{776B2B50-DF24-4DA8-8BC1-67A498F10FA2}"/>
                </a:ext>
              </a:extLst>
            </p:cNvPr>
            <p:cNvGrpSpPr/>
            <p:nvPr/>
          </p:nvGrpSpPr>
          <p:grpSpPr>
            <a:xfrm>
              <a:off x="0" y="2693514"/>
              <a:ext cx="12192000" cy="1593110"/>
              <a:chOff x="0" y="2693514"/>
              <a:chExt cx="12192000" cy="1593110"/>
            </a:xfrm>
            <a:grpFill/>
          </p:grpSpPr>
          <p:sp>
            <p:nvSpPr>
              <p:cNvPr id="29" name="Rectangle 28">
                <a:extLst>
                  <a:ext uri="{FF2B5EF4-FFF2-40B4-BE49-F238E27FC236}">
                    <a16:creationId xmlns:a16="http://schemas.microsoft.com/office/drawing/2014/main" id="{65A7D9C0-5C27-47E1-9E7F-2126365B7512}"/>
                  </a:ext>
                </a:extLst>
              </p:cNvPr>
              <p:cNvSpPr/>
              <p:nvPr/>
            </p:nvSpPr>
            <p:spPr>
              <a:xfrm>
                <a:off x="0" y="3001031"/>
                <a:ext cx="12192000" cy="128559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DATA &amp; ANALYSIS LEADS TO DERISKING:</a:t>
                </a:r>
                <a:r>
                  <a:rPr lang="en-US" sz="1400" dirty="0">
                    <a:solidFill>
                      <a:schemeClr val="tx1"/>
                    </a:solidFill>
                  </a:rPr>
                  <a:t> STARTED SCIENCE AND FORMATION AND PRODUCTION TESTING – OVER $1 MILLION DEPLOYED IN 2018</a:t>
                </a:r>
              </a:p>
            </p:txBody>
          </p:sp>
          <p:sp>
            <p:nvSpPr>
              <p:cNvPr id="30" name="Hexagon 29">
                <a:extLst>
                  <a:ext uri="{FF2B5EF4-FFF2-40B4-BE49-F238E27FC236}">
                    <a16:creationId xmlns:a16="http://schemas.microsoft.com/office/drawing/2014/main" id="{1BFF8FC4-621E-46E7-9E5D-0456C79987D0}"/>
                  </a:ext>
                </a:extLst>
              </p:cNvPr>
              <p:cNvSpPr/>
              <p:nvPr/>
            </p:nvSpPr>
            <p:spPr>
              <a:xfrm>
                <a:off x="5774160" y="2693514"/>
                <a:ext cx="2491612" cy="605928"/>
              </a:xfrm>
              <a:prstGeom prst="hexagon">
                <a:avLst/>
              </a:prstGeom>
              <a:solidFill>
                <a:srgbClr val="8ED1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8" name="Title 1">
              <a:extLst>
                <a:ext uri="{FF2B5EF4-FFF2-40B4-BE49-F238E27FC236}">
                  <a16:creationId xmlns:a16="http://schemas.microsoft.com/office/drawing/2014/main" id="{48F7DEF5-81AC-476B-ADD5-55231FE4C1C3}"/>
                </a:ext>
              </a:extLst>
            </p:cNvPr>
            <p:cNvSpPr txBox="1">
              <a:spLocks/>
            </p:cNvSpPr>
            <p:nvPr/>
          </p:nvSpPr>
          <p:spPr>
            <a:xfrm>
              <a:off x="6406973" y="2694125"/>
              <a:ext cx="1225985" cy="321368"/>
            </a:xfrm>
            <a:prstGeom prst="rect">
              <a:avLst/>
            </a:prstGeom>
            <a:solidFill>
              <a:srgbClr val="8ED1D2"/>
            </a:solidFill>
            <a:ln>
              <a:solidFill>
                <a:schemeClr val="bg1"/>
              </a:solidFill>
            </a:ln>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200" b="1" i="1" dirty="0">
                  <a:solidFill>
                    <a:schemeClr val="bg1"/>
                  </a:solidFill>
                  <a:latin typeface="Neris Black" panose="00000A00000000000000" pitchFamily="50" charset="0"/>
                </a:rPr>
                <a:t>STRAT:</a:t>
              </a:r>
            </a:p>
          </p:txBody>
        </p:sp>
      </p:grpSp>
      <p:grpSp>
        <p:nvGrpSpPr>
          <p:cNvPr id="31" name="Group 30">
            <a:extLst>
              <a:ext uri="{FF2B5EF4-FFF2-40B4-BE49-F238E27FC236}">
                <a16:creationId xmlns:a16="http://schemas.microsoft.com/office/drawing/2014/main" id="{F487DCC3-34F6-438F-BE36-FA7A5365030B}"/>
              </a:ext>
            </a:extLst>
          </p:cNvPr>
          <p:cNvGrpSpPr/>
          <p:nvPr/>
        </p:nvGrpSpPr>
        <p:grpSpPr>
          <a:xfrm>
            <a:off x="0" y="3988024"/>
            <a:ext cx="12192000" cy="1584382"/>
            <a:chOff x="0" y="3988024"/>
            <a:chExt cx="12192000" cy="1584382"/>
          </a:xfrm>
          <a:solidFill>
            <a:schemeClr val="bg1"/>
          </a:solidFill>
        </p:grpSpPr>
        <p:grpSp>
          <p:nvGrpSpPr>
            <p:cNvPr id="32" name="Group 31">
              <a:extLst>
                <a:ext uri="{FF2B5EF4-FFF2-40B4-BE49-F238E27FC236}">
                  <a16:creationId xmlns:a16="http://schemas.microsoft.com/office/drawing/2014/main" id="{D8A0B220-71AA-4F5F-B427-F968E093591B}"/>
                </a:ext>
              </a:extLst>
            </p:cNvPr>
            <p:cNvGrpSpPr/>
            <p:nvPr/>
          </p:nvGrpSpPr>
          <p:grpSpPr>
            <a:xfrm>
              <a:off x="0" y="3988213"/>
              <a:ext cx="12192000" cy="1584193"/>
              <a:chOff x="0" y="3988213"/>
              <a:chExt cx="12192000" cy="1584193"/>
            </a:xfrm>
            <a:grpFill/>
          </p:grpSpPr>
          <p:sp>
            <p:nvSpPr>
              <p:cNvPr id="36" name="Rectangle 35">
                <a:extLst>
                  <a:ext uri="{FF2B5EF4-FFF2-40B4-BE49-F238E27FC236}">
                    <a16:creationId xmlns:a16="http://schemas.microsoft.com/office/drawing/2014/main" id="{4B060EA0-0153-4633-A360-D89A281AC27C}"/>
                  </a:ext>
                </a:extLst>
              </p:cNvPr>
              <p:cNvSpPr/>
              <p:nvPr/>
            </p:nvSpPr>
            <p:spPr>
              <a:xfrm>
                <a:off x="0" y="4286813"/>
                <a:ext cx="12192000" cy="128559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BUSINESS DEVELOPMENT:</a:t>
                </a:r>
                <a:r>
                  <a:rPr lang="en-US" sz="1400" dirty="0">
                    <a:solidFill>
                      <a:schemeClr val="tx1"/>
                    </a:solidFill>
                  </a:rPr>
                  <a:t> DEVELOPMENT OF ADDITIONAL JOINT VENTURES</a:t>
                </a:r>
                <a:endParaRPr lang="id-ID" sz="1600" dirty="0">
                  <a:solidFill>
                    <a:schemeClr val="tx1"/>
                  </a:solidFill>
                </a:endParaRPr>
              </a:p>
            </p:txBody>
          </p:sp>
          <p:sp>
            <p:nvSpPr>
              <p:cNvPr id="37" name="Hexagon 36">
                <a:extLst>
                  <a:ext uri="{FF2B5EF4-FFF2-40B4-BE49-F238E27FC236}">
                    <a16:creationId xmlns:a16="http://schemas.microsoft.com/office/drawing/2014/main" id="{237BB0DD-C8DC-4F16-AA83-4290862C1548}"/>
                  </a:ext>
                </a:extLst>
              </p:cNvPr>
              <p:cNvSpPr/>
              <p:nvPr/>
            </p:nvSpPr>
            <p:spPr>
              <a:xfrm>
                <a:off x="7629829" y="3988213"/>
                <a:ext cx="2491612" cy="605928"/>
              </a:xfrm>
              <a:prstGeom prst="hexagon">
                <a:avLst/>
              </a:prstGeom>
              <a:solidFill>
                <a:srgbClr val="8ED1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5" name="Title 1">
              <a:extLst>
                <a:ext uri="{FF2B5EF4-FFF2-40B4-BE49-F238E27FC236}">
                  <a16:creationId xmlns:a16="http://schemas.microsoft.com/office/drawing/2014/main" id="{967031CC-95BA-4E32-9DC4-091A2DB7BF47}"/>
                </a:ext>
              </a:extLst>
            </p:cNvPr>
            <p:cNvSpPr txBox="1">
              <a:spLocks/>
            </p:cNvSpPr>
            <p:nvPr/>
          </p:nvSpPr>
          <p:spPr>
            <a:xfrm>
              <a:off x="8265772" y="3988024"/>
              <a:ext cx="1225985" cy="321368"/>
            </a:xfrm>
            <a:prstGeom prst="rect">
              <a:avLst/>
            </a:prstGeom>
            <a:solidFill>
              <a:srgbClr val="8ED1D2"/>
            </a:solidFill>
            <a:ln>
              <a:solidFill>
                <a:schemeClr val="bg1"/>
              </a:solidFill>
            </a:ln>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200" b="1" i="1" dirty="0">
                  <a:solidFill>
                    <a:schemeClr val="bg1"/>
                  </a:solidFill>
                  <a:latin typeface="Neris Black" panose="00000A00000000000000" pitchFamily="50" charset="0"/>
                </a:rPr>
                <a:t>STRAT:</a:t>
              </a:r>
            </a:p>
          </p:txBody>
        </p:sp>
      </p:grpSp>
      <p:grpSp>
        <p:nvGrpSpPr>
          <p:cNvPr id="38" name="Group 37">
            <a:extLst>
              <a:ext uri="{FF2B5EF4-FFF2-40B4-BE49-F238E27FC236}">
                <a16:creationId xmlns:a16="http://schemas.microsoft.com/office/drawing/2014/main" id="{DDC09CCC-88BD-42AA-AA85-AD6BE1427DE0}"/>
              </a:ext>
            </a:extLst>
          </p:cNvPr>
          <p:cNvGrpSpPr/>
          <p:nvPr/>
        </p:nvGrpSpPr>
        <p:grpSpPr>
          <a:xfrm>
            <a:off x="0" y="5264889"/>
            <a:ext cx="12192000" cy="1593110"/>
            <a:chOff x="0" y="5264889"/>
            <a:chExt cx="12192000" cy="1593110"/>
          </a:xfrm>
          <a:solidFill>
            <a:srgbClr val="8ED1D2"/>
          </a:solidFill>
        </p:grpSpPr>
        <p:grpSp>
          <p:nvGrpSpPr>
            <p:cNvPr id="39" name="Group 38">
              <a:extLst>
                <a:ext uri="{FF2B5EF4-FFF2-40B4-BE49-F238E27FC236}">
                  <a16:creationId xmlns:a16="http://schemas.microsoft.com/office/drawing/2014/main" id="{2000EE6E-ED7D-4CA5-B412-3FBC5BE18A56}"/>
                </a:ext>
              </a:extLst>
            </p:cNvPr>
            <p:cNvGrpSpPr/>
            <p:nvPr/>
          </p:nvGrpSpPr>
          <p:grpSpPr>
            <a:xfrm>
              <a:off x="0" y="5265078"/>
              <a:ext cx="12192000" cy="1592921"/>
              <a:chOff x="0" y="5265078"/>
              <a:chExt cx="12192000" cy="1592921"/>
            </a:xfrm>
            <a:grpFill/>
          </p:grpSpPr>
          <p:sp>
            <p:nvSpPr>
              <p:cNvPr id="41" name="Rectangle 40">
                <a:extLst>
                  <a:ext uri="{FF2B5EF4-FFF2-40B4-BE49-F238E27FC236}">
                    <a16:creationId xmlns:a16="http://schemas.microsoft.com/office/drawing/2014/main" id="{668C7CE4-C4C2-42D6-AC09-D70E27B5CA75}"/>
                  </a:ext>
                </a:extLst>
              </p:cNvPr>
              <p:cNvSpPr/>
              <p:nvPr/>
            </p:nvSpPr>
            <p:spPr>
              <a:xfrm>
                <a:off x="0" y="5572406"/>
                <a:ext cx="12192000" cy="1285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PROTECTING SHAREHOLDER VALUE: </a:t>
                </a:r>
                <a:r>
                  <a:rPr lang="en-US" sz="1400" dirty="0">
                    <a:solidFill>
                      <a:schemeClr val="tx1"/>
                    </a:solidFill>
                  </a:rPr>
                  <a:t>ACCESS TO DRILLING PARTNERSHIP PROGRAMS TO FUND GROWTH WITHOUT STOCK DILUTION </a:t>
                </a:r>
              </a:p>
            </p:txBody>
          </p:sp>
          <p:sp>
            <p:nvSpPr>
              <p:cNvPr id="42" name="Hexagon 41">
                <a:extLst>
                  <a:ext uri="{FF2B5EF4-FFF2-40B4-BE49-F238E27FC236}">
                    <a16:creationId xmlns:a16="http://schemas.microsoft.com/office/drawing/2014/main" id="{3ED939D1-02C4-45A3-A181-AB326837230B}"/>
                  </a:ext>
                </a:extLst>
              </p:cNvPr>
              <p:cNvSpPr/>
              <p:nvPr/>
            </p:nvSpPr>
            <p:spPr>
              <a:xfrm>
                <a:off x="9700388" y="5265078"/>
                <a:ext cx="2491612" cy="605928"/>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40" name="Title 1">
              <a:extLst>
                <a:ext uri="{FF2B5EF4-FFF2-40B4-BE49-F238E27FC236}">
                  <a16:creationId xmlns:a16="http://schemas.microsoft.com/office/drawing/2014/main" id="{8DBC0735-F1C6-4012-8E29-A2BC97D879EE}"/>
                </a:ext>
              </a:extLst>
            </p:cNvPr>
            <p:cNvSpPr txBox="1">
              <a:spLocks/>
            </p:cNvSpPr>
            <p:nvPr/>
          </p:nvSpPr>
          <p:spPr>
            <a:xfrm>
              <a:off x="10333201" y="5264889"/>
              <a:ext cx="1225985" cy="321368"/>
            </a:xfrm>
            <a:prstGeom prst="rect">
              <a:avLst/>
            </a:prstGeom>
            <a:grpFill/>
            <a:ln>
              <a:solidFill>
                <a:schemeClr val="bg1"/>
              </a:solidFill>
            </a:ln>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200" b="1" i="1" dirty="0">
                  <a:solidFill>
                    <a:schemeClr val="bg1"/>
                  </a:solidFill>
                  <a:latin typeface="Neris Black" panose="00000A00000000000000" pitchFamily="50" charset="0"/>
                </a:rPr>
                <a:t>STRAT:</a:t>
              </a:r>
            </a:p>
          </p:txBody>
        </p:sp>
      </p:grpSp>
      <p:pic>
        <p:nvPicPr>
          <p:cNvPr id="43" name="Picture 14" descr="/var/folders/4v/4jwtv8w1409bz13sdhf2lvgm0000gp/T/com.microsoft.Powerpoint/WebArchiveCopyPasteTempFiles/OTCQX_Best_50.png">
            <a:extLst>
              <a:ext uri="{FF2B5EF4-FFF2-40B4-BE49-F238E27FC236}">
                <a16:creationId xmlns:a16="http://schemas.microsoft.com/office/drawing/2014/main" id="{B8143E54-4ACE-4AB4-AFCA-090AFAD887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33C13C67-E49C-4D52-BDC3-BD40777FF69A}"/>
              </a:ext>
            </a:extLst>
          </p:cNvPr>
          <p:cNvPicPr>
            <a:picLocks noChangeAspect="1"/>
          </p:cNvPicPr>
          <p:nvPr/>
        </p:nvPicPr>
        <p:blipFill>
          <a:blip r:embed="rId3"/>
          <a:stretch>
            <a:fillRect/>
          </a:stretch>
        </p:blipFill>
        <p:spPr>
          <a:xfrm>
            <a:off x="11092691" y="752896"/>
            <a:ext cx="464827" cy="486961"/>
          </a:xfrm>
          <a:prstGeom prst="rect">
            <a:avLst/>
          </a:prstGeom>
        </p:spPr>
      </p:pic>
      <p:sp>
        <p:nvSpPr>
          <p:cNvPr id="45" name="Title 1">
            <a:extLst>
              <a:ext uri="{FF2B5EF4-FFF2-40B4-BE49-F238E27FC236}">
                <a16:creationId xmlns:a16="http://schemas.microsoft.com/office/drawing/2014/main" id="{FA2E4BFF-C7E8-4678-B91F-6C7D4C9C9BD0}"/>
              </a:ext>
            </a:extLst>
          </p:cNvPr>
          <p:cNvSpPr txBox="1">
            <a:spLocks/>
          </p:cNvSpPr>
          <p:nvPr/>
        </p:nvSpPr>
        <p:spPr>
          <a:xfrm>
            <a:off x="4336412" y="1402798"/>
            <a:ext cx="1225985" cy="321368"/>
          </a:xfrm>
          <a:prstGeom prst="rect">
            <a:avLst/>
          </a:prstGeom>
          <a:solidFill>
            <a:srgbClr val="8ED1D2"/>
          </a:solidFill>
          <a:ln>
            <a:solidFill>
              <a:schemeClr val="bg1"/>
            </a:solidFill>
          </a:ln>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en-US" sz="1200" b="1" i="1" dirty="0">
                <a:solidFill>
                  <a:schemeClr val="bg1"/>
                </a:solidFill>
                <a:latin typeface="Neris Black" panose="00000A00000000000000" pitchFamily="50" charset="0"/>
              </a:rPr>
              <a:t>STRAT:</a:t>
            </a:r>
          </a:p>
        </p:txBody>
      </p:sp>
      <p:sp>
        <p:nvSpPr>
          <p:cNvPr id="3" name="Rectangle 2">
            <a:extLst>
              <a:ext uri="{FF2B5EF4-FFF2-40B4-BE49-F238E27FC236}">
                <a16:creationId xmlns:a16="http://schemas.microsoft.com/office/drawing/2014/main" id="{187E4842-72F9-4322-A166-91020839733D}"/>
              </a:ext>
            </a:extLst>
          </p:cNvPr>
          <p:cNvSpPr/>
          <p:nvPr/>
        </p:nvSpPr>
        <p:spPr>
          <a:xfrm>
            <a:off x="0" y="1430405"/>
            <a:ext cx="104502" cy="1570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8860EB6-782A-4ACF-8134-86B759CE9E99}"/>
              </a:ext>
            </a:extLst>
          </p:cNvPr>
          <p:cNvSpPr/>
          <p:nvPr/>
        </p:nvSpPr>
        <p:spPr>
          <a:xfrm>
            <a:off x="12152811" y="1425947"/>
            <a:ext cx="45719" cy="1570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0CB7CC2-44D2-4AC7-825F-03E9FB3140C2}"/>
              </a:ext>
            </a:extLst>
          </p:cNvPr>
          <p:cNvSpPr/>
          <p:nvPr/>
        </p:nvSpPr>
        <p:spPr>
          <a:xfrm rot="5400000">
            <a:off x="1762678" y="-54607"/>
            <a:ext cx="282744" cy="359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DF89257-865B-4383-BEAC-120B81EE5789}"/>
              </a:ext>
            </a:extLst>
          </p:cNvPr>
          <p:cNvSpPr/>
          <p:nvPr/>
        </p:nvSpPr>
        <p:spPr>
          <a:xfrm rot="5400000">
            <a:off x="9131168" y="-1330567"/>
            <a:ext cx="124877" cy="5996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6F4285A-D5F1-4458-ADF7-9EEE2B57E4A4}"/>
              </a:ext>
            </a:extLst>
          </p:cNvPr>
          <p:cNvSpPr/>
          <p:nvPr/>
        </p:nvSpPr>
        <p:spPr>
          <a:xfrm rot="5400000">
            <a:off x="10166446" y="1001715"/>
            <a:ext cx="124880" cy="392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D6DD13E-C689-4920-B26F-FEEF7DA0E7B8}"/>
              </a:ext>
            </a:extLst>
          </p:cNvPr>
          <p:cNvSpPr/>
          <p:nvPr/>
        </p:nvSpPr>
        <p:spPr>
          <a:xfrm rot="5400000">
            <a:off x="2851198" y="116767"/>
            <a:ext cx="59299" cy="5761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9D2767CF-2A69-4BE8-8731-FE6DE5DF148C}"/>
              </a:ext>
            </a:extLst>
          </p:cNvPr>
          <p:cNvSpPr txBox="1"/>
          <p:nvPr/>
        </p:nvSpPr>
        <p:spPr>
          <a:xfrm>
            <a:off x="11195631" y="6182009"/>
            <a:ext cx="361887" cy="253916"/>
          </a:xfrm>
          <a:prstGeom prst="rect">
            <a:avLst/>
          </a:prstGeom>
          <a:noFill/>
        </p:spPr>
        <p:txBody>
          <a:bodyPr wrap="square" rtlCol="0">
            <a:spAutoFit/>
          </a:bodyPr>
          <a:lstStyle/>
          <a:p>
            <a:r>
              <a:rPr lang="en-US" sz="1050" dirty="0"/>
              <a:t>6</a:t>
            </a:r>
            <a:endParaRPr lang="en-US" dirty="0"/>
          </a:p>
        </p:txBody>
      </p:sp>
    </p:spTree>
    <p:extLst>
      <p:ext uri="{BB962C8B-B14F-4D97-AF65-F5344CB8AC3E}">
        <p14:creationId xmlns:p14="http://schemas.microsoft.com/office/powerpoint/2010/main" val="938934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1" y="675991"/>
            <a:ext cx="8021999"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RECENT</a:t>
            </a:r>
            <a:r>
              <a:rPr lang="en-US" b="1" i="1" spc="-300" dirty="0">
                <a:solidFill>
                  <a:schemeClr val="tx1">
                    <a:lumMod val="65000"/>
                    <a:lumOff val="35000"/>
                  </a:schemeClr>
                </a:solidFill>
                <a:latin typeface="Neris Light" panose="00000400000000000000" pitchFamily="50" charset="0"/>
              </a:rPr>
              <a:t> </a:t>
            </a:r>
            <a:r>
              <a:rPr lang="en-US" i="1" spc="-300" dirty="0">
                <a:solidFill>
                  <a:schemeClr val="tx1">
                    <a:lumMod val="65000"/>
                    <a:lumOff val="35000"/>
                  </a:schemeClr>
                </a:solidFill>
                <a:latin typeface="Neris Light" panose="00000400000000000000" pitchFamily="50" charset="0"/>
              </a:rPr>
              <a:t>DEVELOPMENTS</a:t>
            </a:r>
            <a:endParaRPr lang="id-ID" i="1" spc="-300" dirty="0">
              <a:solidFill>
                <a:schemeClr val="tx1">
                  <a:lumMod val="65000"/>
                  <a:lumOff val="35000"/>
                </a:schemeClr>
              </a:solidFill>
              <a:latin typeface="Neris Light" panose="00000400000000000000" pitchFamily="50" charset="0"/>
            </a:endParaRPr>
          </a:p>
        </p:txBody>
      </p:sp>
      <p:cxnSp>
        <p:nvCxnSpPr>
          <p:cNvPr id="4" name="Straight Connector 3">
            <a:extLst>
              <a:ext uri="{FF2B5EF4-FFF2-40B4-BE49-F238E27FC236}">
                <a16:creationId xmlns:a16="http://schemas.microsoft.com/office/drawing/2014/main" id="{90449ABC-C1D1-4B65-9E68-4295B9BADF80}"/>
              </a:ext>
            </a:extLst>
          </p:cNvPr>
          <p:cNvCxnSpPr>
            <a:cxnSpLocks/>
          </p:cNvCxnSpPr>
          <p:nvPr/>
        </p:nvCxnSpPr>
        <p:spPr>
          <a:xfrm>
            <a:off x="160180" y="3860842"/>
            <a:ext cx="11700148" cy="9990"/>
          </a:xfrm>
          <a:prstGeom prst="line">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B911E61-273C-4428-99AF-15603492711E}"/>
              </a:ext>
            </a:extLst>
          </p:cNvPr>
          <p:cNvSpPr/>
          <p:nvPr/>
        </p:nvSpPr>
        <p:spPr>
          <a:xfrm>
            <a:off x="520181" y="3801465"/>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Oval 5">
            <a:extLst>
              <a:ext uri="{FF2B5EF4-FFF2-40B4-BE49-F238E27FC236}">
                <a16:creationId xmlns:a16="http://schemas.microsoft.com/office/drawing/2014/main" id="{C45D79CA-3966-432F-85EB-33BA894F9FA4}"/>
              </a:ext>
            </a:extLst>
          </p:cNvPr>
          <p:cNvSpPr/>
          <p:nvPr/>
        </p:nvSpPr>
        <p:spPr>
          <a:xfrm>
            <a:off x="1364533" y="3783655"/>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8" name="Straight Connector 7">
            <a:extLst>
              <a:ext uri="{FF2B5EF4-FFF2-40B4-BE49-F238E27FC236}">
                <a16:creationId xmlns:a16="http://schemas.microsoft.com/office/drawing/2014/main" id="{AF7A0E6E-E0EE-402F-87D9-9B9F8F27F304}"/>
              </a:ext>
            </a:extLst>
          </p:cNvPr>
          <p:cNvCxnSpPr/>
          <p:nvPr/>
        </p:nvCxnSpPr>
        <p:spPr>
          <a:xfrm>
            <a:off x="577331" y="3915765"/>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A02080-79E1-4887-A4AB-DB1A9A931969}"/>
              </a:ext>
            </a:extLst>
          </p:cNvPr>
          <p:cNvCxnSpPr>
            <a:cxnSpLocks/>
          </p:cNvCxnSpPr>
          <p:nvPr/>
        </p:nvCxnSpPr>
        <p:spPr>
          <a:xfrm>
            <a:off x="1403776" y="3067444"/>
            <a:ext cx="4490" cy="716211"/>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 name="TextBox 34">
            <a:extLst>
              <a:ext uri="{FF2B5EF4-FFF2-40B4-BE49-F238E27FC236}">
                <a16:creationId xmlns:a16="http://schemas.microsoft.com/office/drawing/2014/main" id="{117E6DA1-1B81-4A8F-94B4-AC852188CC19}"/>
              </a:ext>
            </a:extLst>
          </p:cNvPr>
          <p:cNvSpPr txBox="1"/>
          <p:nvPr/>
        </p:nvSpPr>
        <p:spPr>
          <a:xfrm>
            <a:off x="927469" y="1504685"/>
            <a:ext cx="1652150" cy="156966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Appointed two new members to its Board of Directors and strengthened controls </a:t>
            </a:r>
          </a:p>
          <a:p>
            <a:pPr marL="171450" indent="-171450">
              <a:buFont typeface="Arial" panose="020B0604020202020204" pitchFamily="34" charset="0"/>
              <a:buChar char="•"/>
            </a:pPr>
            <a:r>
              <a:rPr lang="en-US" sz="1200" b="1" dirty="0"/>
              <a:t>Began IR awareness program for company</a:t>
            </a:r>
          </a:p>
        </p:txBody>
      </p:sp>
      <p:sp>
        <p:nvSpPr>
          <p:cNvPr id="11" name="TextBox 23">
            <a:extLst>
              <a:ext uri="{FF2B5EF4-FFF2-40B4-BE49-F238E27FC236}">
                <a16:creationId xmlns:a16="http://schemas.microsoft.com/office/drawing/2014/main" id="{544A39FE-3836-4198-A454-C504B78B3E23}"/>
              </a:ext>
            </a:extLst>
          </p:cNvPr>
          <p:cNvSpPr txBox="1"/>
          <p:nvPr/>
        </p:nvSpPr>
        <p:spPr>
          <a:xfrm>
            <a:off x="63765" y="4471836"/>
            <a:ext cx="1297879"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August 2017</a:t>
            </a:r>
            <a:endParaRPr lang="id-ID" sz="1400" b="1" dirty="0">
              <a:solidFill>
                <a:srgbClr val="8ED1D2"/>
              </a:solidFill>
            </a:endParaRPr>
          </a:p>
        </p:txBody>
      </p:sp>
      <p:sp>
        <p:nvSpPr>
          <p:cNvPr id="12" name="TextBox 23">
            <a:extLst>
              <a:ext uri="{FF2B5EF4-FFF2-40B4-BE49-F238E27FC236}">
                <a16:creationId xmlns:a16="http://schemas.microsoft.com/office/drawing/2014/main" id="{79A5542C-14DF-4651-A33D-A93967FA78C8}"/>
              </a:ext>
            </a:extLst>
          </p:cNvPr>
          <p:cNvSpPr txBox="1"/>
          <p:nvPr/>
        </p:nvSpPr>
        <p:spPr>
          <a:xfrm>
            <a:off x="893128" y="1239603"/>
            <a:ext cx="1686491"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September 2017</a:t>
            </a:r>
            <a:endParaRPr lang="id-ID" sz="1400" b="1" dirty="0">
              <a:solidFill>
                <a:srgbClr val="8ED1D2"/>
              </a:solidFill>
            </a:endParaRPr>
          </a:p>
        </p:txBody>
      </p:sp>
      <p:sp>
        <p:nvSpPr>
          <p:cNvPr id="13" name="TextBox 34">
            <a:extLst>
              <a:ext uri="{FF2B5EF4-FFF2-40B4-BE49-F238E27FC236}">
                <a16:creationId xmlns:a16="http://schemas.microsoft.com/office/drawing/2014/main" id="{4D1A7CC3-1353-4240-A869-B572FF0B5E4E}"/>
              </a:ext>
            </a:extLst>
          </p:cNvPr>
          <p:cNvSpPr txBox="1"/>
          <p:nvPr/>
        </p:nvSpPr>
        <p:spPr>
          <a:xfrm>
            <a:off x="36915" y="4722816"/>
            <a:ext cx="1515908" cy="1015663"/>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Appointed Willard G. McAndrew, III as Chief Executive Officer</a:t>
            </a:r>
          </a:p>
        </p:txBody>
      </p:sp>
      <p:sp>
        <p:nvSpPr>
          <p:cNvPr id="14" name="TextBox 23">
            <a:extLst>
              <a:ext uri="{FF2B5EF4-FFF2-40B4-BE49-F238E27FC236}">
                <a16:creationId xmlns:a16="http://schemas.microsoft.com/office/drawing/2014/main" id="{05864E5B-2CB7-4C95-BFF1-A95A4AD59AC8}"/>
              </a:ext>
            </a:extLst>
          </p:cNvPr>
          <p:cNvSpPr txBox="1"/>
          <p:nvPr/>
        </p:nvSpPr>
        <p:spPr>
          <a:xfrm>
            <a:off x="1645188" y="4549742"/>
            <a:ext cx="148185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October 2017</a:t>
            </a:r>
            <a:endParaRPr lang="id-ID" sz="1400" b="1" dirty="0">
              <a:solidFill>
                <a:srgbClr val="8ED1D2"/>
              </a:solidFill>
            </a:endParaRPr>
          </a:p>
        </p:txBody>
      </p:sp>
      <p:sp>
        <p:nvSpPr>
          <p:cNvPr id="15" name="TextBox 34">
            <a:extLst>
              <a:ext uri="{FF2B5EF4-FFF2-40B4-BE49-F238E27FC236}">
                <a16:creationId xmlns:a16="http://schemas.microsoft.com/office/drawing/2014/main" id="{FD346FD1-9F1B-451D-872E-CD42298D6F61}"/>
              </a:ext>
            </a:extLst>
          </p:cNvPr>
          <p:cNvSpPr txBox="1"/>
          <p:nvPr/>
        </p:nvSpPr>
        <p:spPr>
          <a:xfrm>
            <a:off x="1654687" y="4943597"/>
            <a:ext cx="1520937" cy="1384995"/>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the successful drilling, logging and cementing of casing in the WWJD #23 well in Pecos County</a:t>
            </a:r>
          </a:p>
        </p:txBody>
      </p:sp>
      <p:sp>
        <p:nvSpPr>
          <p:cNvPr id="16" name="TextBox 34">
            <a:extLst>
              <a:ext uri="{FF2B5EF4-FFF2-40B4-BE49-F238E27FC236}">
                <a16:creationId xmlns:a16="http://schemas.microsoft.com/office/drawing/2014/main" id="{093E8D7A-1164-4FF1-9CD7-B456C91DF907}"/>
              </a:ext>
            </a:extLst>
          </p:cNvPr>
          <p:cNvSpPr txBox="1"/>
          <p:nvPr/>
        </p:nvSpPr>
        <p:spPr>
          <a:xfrm>
            <a:off x="2400014" y="2474571"/>
            <a:ext cx="1609333" cy="461665"/>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Outlined Science Program</a:t>
            </a:r>
          </a:p>
        </p:txBody>
      </p:sp>
      <p:sp>
        <p:nvSpPr>
          <p:cNvPr id="17" name="TextBox 23">
            <a:extLst>
              <a:ext uri="{FF2B5EF4-FFF2-40B4-BE49-F238E27FC236}">
                <a16:creationId xmlns:a16="http://schemas.microsoft.com/office/drawing/2014/main" id="{C87093EB-F51F-41D1-97DF-957FB3C2776F}"/>
              </a:ext>
            </a:extLst>
          </p:cNvPr>
          <p:cNvSpPr txBox="1"/>
          <p:nvPr/>
        </p:nvSpPr>
        <p:spPr>
          <a:xfrm>
            <a:off x="2382640" y="2242445"/>
            <a:ext cx="151334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November 2017</a:t>
            </a:r>
            <a:endParaRPr lang="id-ID" sz="1400" b="1" dirty="0">
              <a:solidFill>
                <a:srgbClr val="8ED1D2"/>
              </a:solidFill>
            </a:endParaRPr>
          </a:p>
        </p:txBody>
      </p:sp>
      <p:sp>
        <p:nvSpPr>
          <p:cNvPr id="18" name="TextBox 23">
            <a:extLst>
              <a:ext uri="{FF2B5EF4-FFF2-40B4-BE49-F238E27FC236}">
                <a16:creationId xmlns:a16="http://schemas.microsoft.com/office/drawing/2014/main" id="{57E2206D-B878-4698-9FA9-1AE5B92AE792}"/>
              </a:ext>
            </a:extLst>
          </p:cNvPr>
          <p:cNvSpPr txBox="1"/>
          <p:nvPr/>
        </p:nvSpPr>
        <p:spPr>
          <a:xfrm>
            <a:off x="3322399" y="4546629"/>
            <a:ext cx="1542912"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December 2017</a:t>
            </a:r>
            <a:endParaRPr lang="id-ID" sz="1400" b="1" dirty="0">
              <a:solidFill>
                <a:srgbClr val="8ED1D2"/>
              </a:solidFill>
            </a:endParaRPr>
          </a:p>
        </p:txBody>
      </p:sp>
      <p:sp>
        <p:nvSpPr>
          <p:cNvPr id="19" name="TextBox 34">
            <a:extLst>
              <a:ext uri="{FF2B5EF4-FFF2-40B4-BE49-F238E27FC236}">
                <a16:creationId xmlns:a16="http://schemas.microsoft.com/office/drawing/2014/main" id="{427BB2BC-845A-47AE-B229-873B7F4CA00E}"/>
              </a:ext>
            </a:extLst>
          </p:cNvPr>
          <p:cNvSpPr txBox="1"/>
          <p:nvPr/>
        </p:nvSpPr>
        <p:spPr>
          <a:xfrm>
            <a:off x="3274944" y="4930038"/>
            <a:ext cx="1912198" cy="156966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Closed $2.5 million in an over-subscribed private placement of restricted common stock</a:t>
            </a:r>
          </a:p>
          <a:p>
            <a:pPr marL="171450" indent="-171450">
              <a:buFont typeface="Arial" panose="020B0604020202020204" pitchFamily="34" charset="0"/>
              <a:buChar char="•"/>
            </a:pPr>
            <a:r>
              <a:rPr lang="en-US" sz="1200" b="1" dirty="0"/>
              <a:t>Attended first investor conference</a:t>
            </a:r>
          </a:p>
          <a:p>
            <a:pPr marL="171450" indent="-171450">
              <a:buFont typeface="Arial" panose="020B0604020202020204" pitchFamily="34" charset="0"/>
              <a:buChar char="•"/>
            </a:pPr>
            <a:r>
              <a:rPr lang="en-US" sz="1200" b="1" dirty="0"/>
              <a:t>Coverage by third party letter writers initiated</a:t>
            </a:r>
          </a:p>
        </p:txBody>
      </p:sp>
      <p:sp>
        <p:nvSpPr>
          <p:cNvPr id="20" name="TextBox 34">
            <a:extLst>
              <a:ext uri="{FF2B5EF4-FFF2-40B4-BE49-F238E27FC236}">
                <a16:creationId xmlns:a16="http://schemas.microsoft.com/office/drawing/2014/main" id="{3FE1EA49-1FBF-469A-AD20-2047B8FBFF02}"/>
              </a:ext>
            </a:extLst>
          </p:cNvPr>
          <p:cNvSpPr txBox="1"/>
          <p:nvPr/>
        </p:nvSpPr>
        <p:spPr>
          <a:xfrm>
            <a:off x="3690487" y="1526439"/>
            <a:ext cx="2476926" cy="156966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Satisfied outstanding debt obligations and began operational activities including completion of fourteen existing wellbores (seven DUCS and seven recompletions) </a:t>
            </a:r>
          </a:p>
          <a:p>
            <a:pPr marL="171450" indent="-171450">
              <a:buFont typeface="Arial" panose="020B0604020202020204" pitchFamily="34" charset="0"/>
              <a:buChar char="•"/>
            </a:pPr>
            <a:r>
              <a:rPr lang="en-US" sz="1200" b="1" dirty="0"/>
              <a:t>Named to 2018 OTCQX® Best 50 Companies</a:t>
            </a:r>
          </a:p>
        </p:txBody>
      </p:sp>
      <p:sp>
        <p:nvSpPr>
          <p:cNvPr id="21" name="TextBox 23">
            <a:extLst>
              <a:ext uri="{FF2B5EF4-FFF2-40B4-BE49-F238E27FC236}">
                <a16:creationId xmlns:a16="http://schemas.microsoft.com/office/drawing/2014/main" id="{4DE21418-C875-4403-B037-208DD6D7AAA8}"/>
              </a:ext>
            </a:extLst>
          </p:cNvPr>
          <p:cNvSpPr txBox="1"/>
          <p:nvPr/>
        </p:nvSpPr>
        <p:spPr>
          <a:xfrm>
            <a:off x="4148059" y="1236896"/>
            <a:ext cx="1310087"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January 2018</a:t>
            </a:r>
            <a:endParaRPr lang="id-ID" sz="1400" b="1" dirty="0">
              <a:solidFill>
                <a:srgbClr val="8ED1D2"/>
              </a:solidFill>
            </a:endParaRPr>
          </a:p>
        </p:txBody>
      </p:sp>
      <p:sp>
        <p:nvSpPr>
          <p:cNvPr id="22" name="TextBox 23">
            <a:extLst>
              <a:ext uri="{FF2B5EF4-FFF2-40B4-BE49-F238E27FC236}">
                <a16:creationId xmlns:a16="http://schemas.microsoft.com/office/drawing/2014/main" id="{8A8E8659-7220-4A31-891A-DADAA3FB689C}"/>
              </a:ext>
            </a:extLst>
          </p:cNvPr>
          <p:cNvSpPr txBox="1"/>
          <p:nvPr/>
        </p:nvSpPr>
        <p:spPr>
          <a:xfrm>
            <a:off x="5187113" y="4570420"/>
            <a:ext cx="1237935"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February 2018</a:t>
            </a:r>
            <a:endParaRPr lang="id-ID" sz="1400" b="1" dirty="0">
              <a:solidFill>
                <a:srgbClr val="8ED1D2"/>
              </a:solidFill>
            </a:endParaRPr>
          </a:p>
        </p:txBody>
      </p:sp>
      <p:sp>
        <p:nvSpPr>
          <p:cNvPr id="23" name="TextBox 34">
            <a:extLst>
              <a:ext uri="{FF2B5EF4-FFF2-40B4-BE49-F238E27FC236}">
                <a16:creationId xmlns:a16="http://schemas.microsoft.com/office/drawing/2014/main" id="{D3F62320-E26A-447D-9180-DA15ED7269A5}"/>
              </a:ext>
            </a:extLst>
          </p:cNvPr>
          <p:cNvSpPr txBox="1"/>
          <p:nvPr/>
        </p:nvSpPr>
        <p:spPr>
          <a:xfrm>
            <a:off x="5121121" y="5040886"/>
            <a:ext cx="1497861" cy="156966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the spud of the WWJD #31 well in Pecos County, TX</a:t>
            </a:r>
          </a:p>
          <a:p>
            <a:pPr marL="171450" indent="-171450">
              <a:buFont typeface="Arial" panose="020B0604020202020204" pitchFamily="34" charset="0"/>
              <a:buChar char="•"/>
            </a:pPr>
            <a:r>
              <a:rPr lang="en-US" sz="1200" b="1" dirty="0"/>
              <a:t>New accounting system and internal controls put in place</a:t>
            </a:r>
          </a:p>
        </p:txBody>
      </p:sp>
      <p:sp>
        <p:nvSpPr>
          <p:cNvPr id="24" name="TextBox 23">
            <a:extLst>
              <a:ext uri="{FF2B5EF4-FFF2-40B4-BE49-F238E27FC236}">
                <a16:creationId xmlns:a16="http://schemas.microsoft.com/office/drawing/2014/main" id="{65B23590-BC91-42F5-87EB-32C7C61821DC}"/>
              </a:ext>
            </a:extLst>
          </p:cNvPr>
          <p:cNvSpPr txBox="1"/>
          <p:nvPr/>
        </p:nvSpPr>
        <p:spPr>
          <a:xfrm>
            <a:off x="6392950" y="1202037"/>
            <a:ext cx="1118396"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March 2018</a:t>
            </a:r>
            <a:endParaRPr lang="id-ID" sz="1400" b="1" dirty="0">
              <a:solidFill>
                <a:srgbClr val="8ED1D2"/>
              </a:solidFill>
            </a:endParaRPr>
          </a:p>
        </p:txBody>
      </p:sp>
      <p:sp>
        <p:nvSpPr>
          <p:cNvPr id="25" name="TextBox 34">
            <a:extLst>
              <a:ext uri="{FF2B5EF4-FFF2-40B4-BE49-F238E27FC236}">
                <a16:creationId xmlns:a16="http://schemas.microsoft.com/office/drawing/2014/main" id="{633057DF-435A-4BDA-8638-174C55018340}"/>
              </a:ext>
            </a:extLst>
          </p:cNvPr>
          <p:cNvSpPr txBox="1"/>
          <p:nvPr/>
        </p:nvSpPr>
        <p:spPr>
          <a:xfrm>
            <a:off x="5910503" y="1386259"/>
            <a:ext cx="2807388" cy="1938992"/>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the completion of a multi-stage frac on WWJD #23 well in Queen A and B</a:t>
            </a:r>
          </a:p>
          <a:p>
            <a:pPr marL="171450" indent="-171450">
              <a:buFont typeface="Arial" panose="020B0604020202020204" pitchFamily="34" charset="0"/>
              <a:buChar char="•"/>
            </a:pPr>
            <a:r>
              <a:rPr lang="en-US" sz="1200" b="1" dirty="0"/>
              <a:t>Announced the successful drilling, logging, coring and cementing casing WWJD #31</a:t>
            </a:r>
          </a:p>
          <a:p>
            <a:pPr marL="171450" indent="-171450">
              <a:buFont typeface="Arial" panose="020B0604020202020204" pitchFamily="34" charset="0"/>
              <a:buChar char="•"/>
            </a:pPr>
            <a:r>
              <a:rPr lang="en-US" sz="1200" b="1" dirty="0"/>
              <a:t>Announced a Joint Venture </a:t>
            </a:r>
          </a:p>
          <a:p>
            <a:r>
              <a:rPr lang="en-US" sz="1200" b="1" dirty="0"/>
              <a:t>     Term Sheet agreement with  </a:t>
            </a:r>
          </a:p>
          <a:p>
            <a:pPr indent="-457200"/>
            <a:r>
              <a:rPr lang="en-US" sz="1200" b="1" dirty="0"/>
              <a:t>     Encore Natural Resources                             </a:t>
            </a:r>
          </a:p>
          <a:p>
            <a:pPr indent="-457200"/>
            <a:r>
              <a:rPr lang="en-US" sz="1200" b="1" dirty="0"/>
              <a:t>     LLC</a:t>
            </a:r>
            <a:endParaRPr lang="en-US" sz="1200" b="1" dirty="0">
              <a:highlight>
                <a:srgbClr val="FFFF00"/>
              </a:highlight>
            </a:endParaRPr>
          </a:p>
        </p:txBody>
      </p:sp>
      <p:sp>
        <p:nvSpPr>
          <p:cNvPr id="26" name="TextBox 23">
            <a:extLst>
              <a:ext uri="{FF2B5EF4-FFF2-40B4-BE49-F238E27FC236}">
                <a16:creationId xmlns:a16="http://schemas.microsoft.com/office/drawing/2014/main" id="{14DC836E-8039-4B2E-85E6-421B445E66E6}"/>
              </a:ext>
            </a:extLst>
          </p:cNvPr>
          <p:cNvSpPr txBox="1"/>
          <p:nvPr/>
        </p:nvSpPr>
        <p:spPr>
          <a:xfrm>
            <a:off x="6666344" y="4520380"/>
            <a:ext cx="1618368"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April 2018</a:t>
            </a:r>
          </a:p>
        </p:txBody>
      </p:sp>
      <p:sp>
        <p:nvSpPr>
          <p:cNvPr id="27" name="TextBox 34">
            <a:extLst>
              <a:ext uri="{FF2B5EF4-FFF2-40B4-BE49-F238E27FC236}">
                <a16:creationId xmlns:a16="http://schemas.microsoft.com/office/drawing/2014/main" id="{A7D66441-728E-4FF2-8147-25CEC1B7DBA2}"/>
              </a:ext>
            </a:extLst>
          </p:cNvPr>
          <p:cNvSpPr txBox="1"/>
          <p:nvPr/>
        </p:nvSpPr>
        <p:spPr>
          <a:xfrm>
            <a:off x="6681822" y="4854406"/>
            <a:ext cx="1997229" cy="1754326"/>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the Frac results of the WWJD #7 well in Pecos County, TX</a:t>
            </a:r>
          </a:p>
          <a:p>
            <a:pPr marL="171450" indent="-171450">
              <a:buFont typeface="Arial" panose="020B0604020202020204" pitchFamily="34" charset="0"/>
              <a:buChar char="•"/>
            </a:pPr>
            <a:r>
              <a:rPr lang="en-US" sz="1200" b="1" dirty="0"/>
              <a:t>Announced share exchange of 36% of outstanding Common Stock</a:t>
            </a:r>
          </a:p>
          <a:p>
            <a:pPr marL="171450" indent="-171450">
              <a:buFont typeface="Arial" panose="020B0604020202020204" pitchFamily="34" charset="0"/>
              <a:buChar char="•"/>
            </a:pPr>
            <a:r>
              <a:rPr lang="en-US" sz="1200" b="1" dirty="0"/>
              <a:t>Production Milestone 100+ boe/d</a:t>
            </a:r>
          </a:p>
        </p:txBody>
      </p:sp>
      <p:sp>
        <p:nvSpPr>
          <p:cNvPr id="28" name="Oval 27">
            <a:extLst>
              <a:ext uri="{FF2B5EF4-FFF2-40B4-BE49-F238E27FC236}">
                <a16:creationId xmlns:a16="http://schemas.microsoft.com/office/drawing/2014/main" id="{00CD14A6-6D98-40DE-BCB9-43BF9222AB2E}"/>
              </a:ext>
            </a:extLst>
          </p:cNvPr>
          <p:cNvSpPr/>
          <p:nvPr/>
        </p:nvSpPr>
        <p:spPr>
          <a:xfrm>
            <a:off x="2251185" y="3808687"/>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Oval 28">
            <a:extLst>
              <a:ext uri="{FF2B5EF4-FFF2-40B4-BE49-F238E27FC236}">
                <a16:creationId xmlns:a16="http://schemas.microsoft.com/office/drawing/2014/main" id="{B1F71460-5D7A-4078-BF33-2F67A5F84F9B}"/>
              </a:ext>
            </a:extLst>
          </p:cNvPr>
          <p:cNvSpPr/>
          <p:nvPr/>
        </p:nvSpPr>
        <p:spPr>
          <a:xfrm>
            <a:off x="3090381" y="3815500"/>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30" name="Straight Connector 29">
            <a:extLst>
              <a:ext uri="{FF2B5EF4-FFF2-40B4-BE49-F238E27FC236}">
                <a16:creationId xmlns:a16="http://schemas.microsoft.com/office/drawing/2014/main" id="{25041ACD-2DE9-434C-BED3-90194F9686DB}"/>
              </a:ext>
            </a:extLst>
          </p:cNvPr>
          <p:cNvCxnSpPr/>
          <p:nvPr/>
        </p:nvCxnSpPr>
        <p:spPr>
          <a:xfrm>
            <a:off x="2296075" y="3915765"/>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449314-2AF2-40FE-A0A4-0855B3F2873F}"/>
              </a:ext>
            </a:extLst>
          </p:cNvPr>
          <p:cNvCxnSpPr>
            <a:cxnSpLocks/>
          </p:cNvCxnSpPr>
          <p:nvPr/>
        </p:nvCxnSpPr>
        <p:spPr>
          <a:xfrm>
            <a:off x="3145644" y="3086821"/>
            <a:ext cx="1" cy="752695"/>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EC5EC03-88EC-4C75-B373-2E572DD40033}"/>
              </a:ext>
            </a:extLst>
          </p:cNvPr>
          <p:cNvSpPr/>
          <p:nvPr/>
        </p:nvSpPr>
        <p:spPr>
          <a:xfrm>
            <a:off x="3884686" y="3815500"/>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 name="Oval 32">
            <a:extLst>
              <a:ext uri="{FF2B5EF4-FFF2-40B4-BE49-F238E27FC236}">
                <a16:creationId xmlns:a16="http://schemas.microsoft.com/office/drawing/2014/main" id="{F5E8870F-43A6-4F1B-8459-D1C0F94BEB35}"/>
              </a:ext>
            </a:extLst>
          </p:cNvPr>
          <p:cNvSpPr/>
          <p:nvPr/>
        </p:nvSpPr>
        <p:spPr>
          <a:xfrm>
            <a:off x="4818119" y="3800152"/>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34" name="Straight Connector 33">
            <a:extLst>
              <a:ext uri="{FF2B5EF4-FFF2-40B4-BE49-F238E27FC236}">
                <a16:creationId xmlns:a16="http://schemas.microsoft.com/office/drawing/2014/main" id="{7FCE0D31-5496-49D3-9214-67BA162AC734}"/>
              </a:ext>
            </a:extLst>
          </p:cNvPr>
          <p:cNvCxnSpPr/>
          <p:nvPr/>
        </p:nvCxnSpPr>
        <p:spPr>
          <a:xfrm>
            <a:off x="3941836" y="3915765"/>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5259EC-D342-4016-8944-288A4CA6FF3B}"/>
              </a:ext>
            </a:extLst>
          </p:cNvPr>
          <p:cNvCxnSpPr>
            <a:cxnSpLocks/>
          </p:cNvCxnSpPr>
          <p:nvPr/>
        </p:nvCxnSpPr>
        <p:spPr>
          <a:xfrm>
            <a:off x="4871870" y="3171410"/>
            <a:ext cx="0" cy="612245"/>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13218B8-DFA9-45CA-AF4D-BF0960661556}"/>
              </a:ext>
            </a:extLst>
          </p:cNvPr>
          <p:cNvSpPr/>
          <p:nvPr/>
        </p:nvSpPr>
        <p:spPr>
          <a:xfrm>
            <a:off x="5736529" y="3783655"/>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Oval 36">
            <a:extLst>
              <a:ext uri="{FF2B5EF4-FFF2-40B4-BE49-F238E27FC236}">
                <a16:creationId xmlns:a16="http://schemas.microsoft.com/office/drawing/2014/main" id="{0DE0CA7E-CF28-4FFA-A738-7FBA609E77D4}"/>
              </a:ext>
            </a:extLst>
          </p:cNvPr>
          <p:cNvSpPr/>
          <p:nvPr/>
        </p:nvSpPr>
        <p:spPr>
          <a:xfrm>
            <a:off x="6685681" y="3800152"/>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38" name="Straight Connector 37">
            <a:extLst>
              <a:ext uri="{FF2B5EF4-FFF2-40B4-BE49-F238E27FC236}">
                <a16:creationId xmlns:a16="http://schemas.microsoft.com/office/drawing/2014/main" id="{DF6F742B-1531-44D8-8780-F058F2D050F2}"/>
              </a:ext>
            </a:extLst>
          </p:cNvPr>
          <p:cNvCxnSpPr/>
          <p:nvPr/>
        </p:nvCxnSpPr>
        <p:spPr>
          <a:xfrm>
            <a:off x="5793679" y="3894705"/>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4C4EA0-CEF8-4602-9CD7-FFC5DBA11AF1}"/>
              </a:ext>
            </a:extLst>
          </p:cNvPr>
          <p:cNvCxnSpPr>
            <a:cxnSpLocks/>
          </p:cNvCxnSpPr>
          <p:nvPr/>
        </p:nvCxnSpPr>
        <p:spPr>
          <a:xfrm>
            <a:off x="6737881" y="3189616"/>
            <a:ext cx="4949" cy="639368"/>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ECF0600-E3EB-4962-A2CD-DDE481A2AD29}"/>
              </a:ext>
            </a:extLst>
          </p:cNvPr>
          <p:cNvSpPr/>
          <p:nvPr/>
        </p:nvSpPr>
        <p:spPr>
          <a:xfrm>
            <a:off x="7414958" y="3815500"/>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41" name="Straight Connector 40">
            <a:extLst>
              <a:ext uri="{FF2B5EF4-FFF2-40B4-BE49-F238E27FC236}">
                <a16:creationId xmlns:a16="http://schemas.microsoft.com/office/drawing/2014/main" id="{F89F9C7E-B4F7-42F0-B231-E382BA20E405}"/>
              </a:ext>
            </a:extLst>
          </p:cNvPr>
          <p:cNvCxnSpPr/>
          <p:nvPr/>
        </p:nvCxnSpPr>
        <p:spPr>
          <a:xfrm>
            <a:off x="7470017" y="3922987"/>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7636AD-4157-439B-8B19-B8182A9D0B01}"/>
              </a:ext>
            </a:extLst>
          </p:cNvPr>
          <p:cNvSpPr txBox="1"/>
          <p:nvPr/>
        </p:nvSpPr>
        <p:spPr>
          <a:xfrm>
            <a:off x="8656480" y="1595975"/>
            <a:ext cx="1048872" cy="307777"/>
          </a:xfrm>
          <a:prstGeom prst="rect">
            <a:avLst/>
          </a:prstGeom>
          <a:noFill/>
        </p:spPr>
        <p:txBody>
          <a:bodyPr wrap="square" rtlCol="0">
            <a:spAutoFit/>
          </a:bodyPr>
          <a:lstStyle/>
          <a:p>
            <a:r>
              <a:rPr lang="en-US" sz="1400" b="1" dirty="0">
                <a:solidFill>
                  <a:srgbClr val="8ED1D2"/>
                </a:solidFill>
              </a:rPr>
              <a:t>May 2018</a:t>
            </a:r>
            <a:endParaRPr lang="en-US" sz="1400" b="1" dirty="0"/>
          </a:p>
        </p:txBody>
      </p:sp>
      <p:sp>
        <p:nvSpPr>
          <p:cNvPr id="43" name="TextBox 42">
            <a:extLst>
              <a:ext uri="{FF2B5EF4-FFF2-40B4-BE49-F238E27FC236}">
                <a16:creationId xmlns:a16="http://schemas.microsoft.com/office/drawing/2014/main" id="{5145F9ED-9EA3-4FD5-8234-22EC6F5B048C}"/>
              </a:ext>
            </a:extLst>
          </p:cNvPr>
          <p:cNvSpPr txBox="1"/>
          <p:nvPr/>
        </p:nvSpPr>
        <p:spPr>
          <a:xfrm>
            <a:off x="8381884" y="1874016"/>
            <a:ext cx="1536549"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Announced the permitting of the #30 of the Queen Well for July Spud. </a:t>
            </a:r>
          </a:p>
          <a:p>
            <a:pPr marL="171450" indent="-171450">
              <a:buFont typeface="Arial" panose="020B0604020202020204" pitchFamily="34" charset="0"/>
              <a:buChar char="•"/>
            </a:pPr>
            <a:r>
              <a:rPr lang="en-US" sz="1200" b="1" dirty="0"/>
              <a:t>Started aggressive rework program</a:t>
            </a:r>
            <a:endParaRPr lang="id-ID" sz="1200" b="1" dirty="0"/>
          </a:p>
        </p:txBody>
      </p:sp>
      <p:cxnSp>
        <p:nvCxnSpPr>
          <p:cNvPr id="44" name="Straight Connector 43">
            <a:extLst>
              <a:ext uri="{FF2B5EF4-FFF2-40B4-BE49-F238E27FC236}">
                <a16:creationId xmlns:a16="http://schemas.microsoft.com/office/drawing/2014/main" id="{E759580E-A70A-45CA-881D-5A4573EE09D3}"/>
              </a:ext>
            </a:extLst>
          </p:cNvPr>
          <p:cNvCxnSpPr>
            <a:cxnSpLocks/>
          </p:cNvCxnSpPr>
          <p:nvPr/>
        </p:nvCxnSpPr>
        <p:spPr>
          <a:xfrm>
            <a:off x="8893230" y="3103753"/>
            <a:ext cx="0" cy="71883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60531D5-A7D0-41F9-BD06-9316CD05A129}"/>
              </a:ext>
            </a:extLst>
          </p:cNvPr>
          <p:cNvSpPr/>
          <p:nvPr/>
        </p:nvSpPr>
        <p:spPr>
          <a:xfrm>
            <a:off x="8843676" y="3815500"/>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6" name="TextBox 23">
            <a:extLst>
              <a:ext uri="{FF2B5EF4-FFF2-40B4-BE49-F238E27FC236}">
                <a16:creationId xmlns:a16="http://schemas.microsoft.com/office/drawing/2014/main" id="{6A3DACD5-E0D8-4B48-96D2-AB2E894638B3}"/>
              </a:ext>
            </a:extLst>
          </p:cNvPr>
          <p:cNvSpPr txBox="1"/>
          <p:nvPr/>
        </p:nvSpPr>
        <p:spPr>
          <a:xfrm>
            <a:off x="8653369" y="4535197"/>
            <a:ext cx="1361154"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October 2018</a:t>
            </a:r>
          </a:p>
        </p:txBody>
      </p:sp>
      <p:sp>
        <p:nvSpPr>
          <p:cNvPr id="47" name="TextBox 34">
            <a:extLst>
              <a:ext uri="{FF2B5EF4-FFF2-40B4-BE49-F238E27FC236}">
                <a16:creationId xmlns:a16="http://schemas.microsoft.com/office/drawing/2014/main" id="{B0BDBD17-D9E0-4DF2-939F-04F4EA1A9C64}"/>
              </a:ext>
            </a:extLst>
          </p:cNvPr>
          <p:cNvSpPr txBox="1"/>
          <p:nvPr/>
        </p:nvSpPr>
        <p:spPr>
          <a:xfrm>
            <a:off x="8389809" y="4915231"/>
            <a:ext cx="1997229" cy="1754326"/>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the acquisition of rights to 26,000/a West Sawyer field.  Will allow deep drilling in Pecos County, TX. Into known prolific formations like the Devonian,  Wolfcamp and San Andres</a:t>
            </a:r>
          </a:p>
        </p:txBody>
      </p:sp>
      <p:cxnSp>
        <p:nvCxnSpPr>
          <p:cNvPr id="48" name="Straight Connector 47">
            <a:extLst>
              <a:ext uri="{FF2B5EF4-FFF2-40B4-BE49-F238E27FC236}">
                <a16:creationId xmlns:a16="http://schemas.microsoft.com/office/drawing/2014/main" id="{80685C3A-FCC8-4990-B4DC-6395B8D28BC3}"/>
              </a:ext>
            </a:extLst>
          </p:cNvPr>
          <p:cNvCxnSpPr/>
          <p:nvPr/>
        </p:nvCxnSpPr>
        <p:spPr>
          <a:xfrm>
            <a:off x="9434909" y="3915765"/>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55" name="Picture 14" descr="/var/folders/4v/4jwtv8w1409bz13sdhf2lvgm0000gp/T/com.microsoft.Powerpoint/WebArchiveCopyPasteTempFiles/OTCQX_Best_50.png">
            <a:extLst>
              <a:ext uri="{FF2B5EF4-FFF2-40B4-BE49-F238E27FC236}">
                <a16:creationId xmlns:a16="http://schemas.microsoft.com/office/drawing/2014/main" id="{F91518F0-9E15-4690-AA20-BC8FC56F6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4189" y="847124"/>
            <a:ext cx="713612" cy="30046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23">
            <a:extLst>
              <a:ext uri="{FF2B5EF4-FFF2-40B4-BE49-F238E27FC236}">
                <a16:creationId xmlns:a16="http://schemas.microsoft.com/office/drawing/2014/main" id="{2103F556-F914-465A-AE06-23E5A63E1F62}"/>
              </a:ext>
            </a:extLst>
          </p:cNvPr>
          <p:cNvSpPr txBox="1"/>
          <p:nvPr/>
        </p:nvSpPr>
        <p:spPr>
          <a:xfrm>
            <a:off x="9885052" y="1486621"/>
            <a:ext cx="151334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October 2018</a:t>
            </a:r>
            <a:endParaRPr lang="id-ID" sz="1400" b="1" dirty="0">
              <a:solidFill>
                <a:srgbClr val="8ED1D2"/>
              </a:solidFill>
            </a:endParaRPr>
          </a:p>
        </p:txBody>
      </p:sp>
      <p:cxnSp>
        <p:nvCxnSpPr>
          <p:cNvPr id="56" name="Straight Connector 55">
            <a:extLst>
              <a:ext uri="{FF2B5EF4-FFF2-40B4-BE49-F238E27FC236}">
                <a16:creationId xmlns:a16="http://schemas.microsoft.com/office/drawing/2014/main" id="{BD54021F-0B8E-4090-80ED-418213E16A55}"/>
              </a:ext>
            </a:extLst>
          </p:cNvPr>
          <p:cNvCxnSpPr>
            <a:cxnSpLocks/>
          </p:cNvCxnSpPr>
          <p:nvPr/>
        </p:nvCxnSpPr>
        <p:spPr>
          <a:xfrm>
            <a:off x="10443845" y="3263508"/>
            <a:ext cx="0" cy="609142"/>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B6372A08-BBD7-49AC-8AE4-482A82C0E492}"/>
              </a:ext>
            </a:extLst>
          </p:cNvPr>
          <p:cNvSpPr/>
          <p:nvPr/>
        </p:nvSpPr>
        <p:spPr>
          <a:xfrm>
            <a:off x="10386695" y="3821270"/>
            <a:ext cx="114300" cy="114300"/>
          </a:xfrm>
          <a:prstGeom prst="ellipse">
            <a:avLst/>
          </a:prstGeom>
          <a:solidFill>
            <a:schemeClr val="accent3"/>
          </a:solidFill>
          <a:ln w="25400">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9" name="TextBox 58">
            <a:extLst>
              <a:ext uri="{FF2B5EF4-FFF2-40B4-BE49-F238E27FC236}">
                <a16:creationId xmlns:a16="http://schemas.microsoft.com/office/drawing/2014/main" id="{FB92E187-877C-45A2-9E12-931E9E769DF1}"/>
              </a:ext>
            </a:extLst>
          </p:cNvPr>
          <p:cNvSpPr txBox="1"/>
          <p:nvPr/>
        </p:nvSpPr>
        <p:spPr>
          <a:xfrm>
            <a:off x="9918433" y="1801866"/>
            <a:ext cx="1941895"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dirty="0"/>
              <a:t>Builds Corporate team with additions of CFO, COO and Landman</a:t>
            </a:r>
          </a:p>
          <a:p>
            <a:pPr marL="171450" indent="-171450">
              <a:buFont typeface="Arial" panose="020B0604020202020204" pitchFamily="34" charset="0"/>
              <a:buChar char="•"/>
            </a:pPr>
            <a:r>
              <a:rPr lang="en-US" sz="1200" b="1" dirty="0"/>
              <a:t>Strengthens BOD Improving  Corporate Governance and Controls</a:t>
            </a:r>
            <a:endParaRPr lang="id-ID" sz="1200" b="1" dirty="0"/>
          </a:p>
        </p:txBody>
      </p:sp>
      <p:cxnSp>
        <p:nvCxnSpPr>
          <p:cNvPr id="60" name="Straight Connector 59">
            <a:extLst>
              <a:ext uri="{FF2B5EF4-FFF2-40B4-BE49-F238E27FC236}">
                <a16:creationId xmlns:a16="http://schemas.microsoft.com/office/drawing/2014/main" id="{982C299D-F23B-4531-863A-F8BB0AC5756C}"/>
              </a:ext>
            </a:extLst>
          </p:cNvPr>
          <p:cNvCxnSpPr/>
          <p:nvPr/>
        </p:nvCxnSpPr>
        <p:spPr>
          <a:xfrm>
            <a:off x="11180661" y="3946840"/>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8208DD78-D9AC-498C-AD06-55D9904C4C50}"/>
              </a:ext>
            </a:extLst>
          </p:cNvPr>
          <p:cNvSpPr/>
          <p:nvPr/>
        </p:nvSpPr>
        <p:spPr>
          <a:xfrm>
            <a:off x="9389441" y="3797967"/>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2" name="Oval 61">
            <a:extLst>
              <a:ext uri="{FF2B5EF4-FFF2-40B4-BE49-F238E27FC236}">
                <a16:creationId xmlns:a16="http://schemas.microsoft.com/office/drawing/2014/main" id="{D314B987-3B0C-4227-8507-8BE2D1203253}"/>
              </a:ext>
            </a:extLst>
          </p:cNvPr>
          <p:cNvSpPr/>
          <p:nvPr/>
        </p:nvSpPr>
        <p:spPr>
          <a:xfrm>
            <a:off x="11123511" y="3822583"/>
            <a:ext cx="114300" cy="114300"/>
          </a:xfrm>
          <a:prstGeom prst="ellipse">
            <a:avLst/>
          </a:prstGeom>
          <a:solidFill>
            <a:srgbClr val="8ED1D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3" name="TextBox 23">
            <a:extLst>
              <a:ext uri="{FF2B5EF4-FFF2-40B4-BE49-F238E27FC236}">
                <a16:creationId xmlns:a16="http://schemas.microsoft.com/office/drawing/2014/main" id="{64692EE6-CFEA-4B92-94C2-F601BD107424}"/>
              </a:ext>
            </a:extLst>
          </p:cNvPr>
          <p:cNvSpPr txBox="1"/>
          <p:nvPr/>
        </p:nvSpPr>
        <p:spPr>
          <a:xfrm>
            <a:off x="10443845" y="4562017"/>
            <a:ext cx="1361155"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8ED1D2"/>
                </a:solidFill>
              </a:rPr>
              <a:t>November 2018</a:t>
            </a:r>
          </a:p>
        </p:txBody>
      </p:sp>
      <p:sp>
        <p:nvSpPr>
          <p:cNvPr id="64" name="TextBox 34">
            <a:extLst>
              <a:ext uri="{FF2B5EF4-FFF2-40B4-BE49-F238E27FC236}">
                <a16:creationId xmlns:a16="http://schemas.microsoft.com/office/drawing/2014/main" id="{31085EDD-3654-42F7-9965-F00D5D993AAE}"/>
              </a:ext>
            </a:extLst>
          </p:cNvPr>
          <p:cNvSpPr txBox="1"/>
          <p:nvPr/>
        </p:nvSpPr>
        <p:spPr>
          <a:xfrm>
            <a:off x="10227089" y="4818754"/>
            <a:ext cx="1941895" cy="1754326"/>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a:t>Announced Drilling Financing and Drilling Date For First Horizontal San Andres Targeted Well To Commence in December</a:t>
            </a:r>
          </a:p>
          <a:p>
            <a:pPr marL="171450" indent="-171450">
              <a:buFont typeface="Arial" panose="020B0604020202020204" pitchFamily="34" charset="0"/>
              <a:buChar char="•"/>
            </a:pPr>
            <a:r>
              <a:rPr lang="en-US" sz="1200" b="1" dirty="0"/>
              <a:t>Plans For Aggressive New Drilling and Rework Programs Into 2019</a:t>
            </a:r>
          </a:p>
        </p:txBody>
      </p:sp>
      <p:pic>
        <p:nvPicPr>
          <p:cNvPr id="65" name="Picture 64">
            <a:extLst>
              <a:ext uri="{FF2B5EF4-FFF2-40B4-BE49-F238E27FC236}">
                <a16:creationId xmlns:a16="http://schemas.microsoft.com/office/drawing/2014/main" id="{9B6C0A87-5D39-EE44-8692-7B20262C8574}"/>
              </a:ext>
            </a:extLst>
          </p:cNvPr>
          <p:cNvPicPr>
            <a:picLocks noChangeAspect="1"/>
          </p:cNvPicPr>
          <p:nvPr/>
        </p:nvPicPr>
        <p:blipFill>
          <a:blip r:embed="rId3"/>
          <a:stretch>
            <a:fillRect/>
          </a:stretch>
        </p:blipFill>
        <p:spPr>
          <a:xfrm>
            <a:off x="11092691" y="750311"/>
            <a:ext cx="464827" cy="486961"/>
          </a:xfrm>
          <a:prstGeom prst="rect">
            <a:avLst/>
          </a:prstGeom>
        </p:spPr>
      </p:pic>
    </p:spTree>
    <p:extLst>
      <p:ext uri="{BB962C8B-B14F-4D97-AF65-F5344CB8AC3E}">
        <p14:creationId xmlns:p14="http://schemas.microsoft.com/office/powerpoint/2010/main" val="266888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E18E2-2D4D-4E1E-8112-B6849DA4ED12}"/>
              </a:ext>
            </a:extLst>
          </p:cNvPr>
          <p:cNvSpPr txBox="1">
            <a:spLocks/>
          </p:cNvSpPr>
          <p:nvPr/>
        </p:nvSpPr>
        <p:spPr>
          <a:xfrm>
            <a:off x="634481" y="675991"/>
            <a:ext cx="8021999"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JILPETCO OPERATING </a:t>
            </a:r>
            <a:endParaRPr lang="id-ID" i="1" spc="-300" dirty="0">
              <a:solidFill>
                <a:schemeClr val="tx1">
                  <a:lumMod val="65000"/>
                  <a:lumOff val="35000"/>
                </a:schemeClr>
              </a:solidFill>
              <a:latin typeface="Neris Light" panose="00000400000000000000" pitchFamily="50" charset="0"/>
            </a:endParaRPr>
          </a:p>
        </p:txBody>
      </p:sp>
      <p:pic>
        <p:nvPicPr>
          <p:cNvPr id="52" name="Picture 14" descr="/var/folders/4v/4jwtv8w1409bz13sdhf2lvgm0000gp/T/com.microsoft.Powerpoint/WebArchiveCopyPasteTempFiles/OTCQX_Best_50.png">
            <a:extLst>
              <a:ext uri="{FF2B5EF4-FFF2-40B4-BE49-F238E27FC236}">
                <a16:creationId xmlns:a16="http://schemas.microsoft.com/office/drawing/2014/main" id="{7DC686E6-CE9B-46A2-B3D0-8DD812EC3A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1F82B54B-87D9-43A2-99F4-8CD656392278}"/>
              </a:ext>
            </a:extLst>
          </p:cNvPr>
          <p:cNvPicPr>
            <a:picLocks noChangeAspect="1"/>
          </p:cNvPicPr>
          <p:nvPr/>
        </p:nvPicPr>
        <p:blipFill>
          <a:blip r:embed="rId3"/>
          <a:stretch>
            <a:fillRect/>
          </a:stretch>
        </p:blipFill>
        <p:spPr>
          <a:xfrm>
            <a:off x="11092691" y="752896"/>
            <a:ext cx="464827" cy="486961"/>
          </a:xfrm>
          <a:prstGeom prst="rect">
            <a:avLst/>
          </a:prstGeom>
        </p:spPr>
      </p:pic>
      <p:pic>
        <p:nvPicPr>
          <p:cNvPr id="72" name="Picture 71">
            <a:extLst>
              <a:ext uri="{FF2B5EF4-FFF2-40B4-BE49-F238E27FC236}">
                <a16:creationId xmlns:a16="http://schemas.microsoft.com/office/drawing/2014/main" id="{CD2CE71D-1027-4E86-A7F7-F045C5233A4E}"/>
              </a:ext>
            </a:extLst>
          </p:cNvPr>
          <p:cNvPicPr>
            <a:picLocks noChangeAspect="1"/>
          </p:cNvPicPr>
          <p:nvPr/>
        </p:nvPicPr>
        <p:blipFill>
          <a:blip r:embed="rId4"/>
          <a:stretch>
            <a:fillRect/>
          </a:stretch>
        </p:blipFill>
        <p:spPr>
          <a:xfrm>
            <a:off x="8004463" y="1239857"/>
            <a:ext cx="3088228" cy="5394526"/>
          </a:xfrm>
          <a:prstGeom prst="rect">
            <a:avLst/>
          </a:prstGeom>
        </p:spPr>
      </p:pic>
      <p:sp>
        <p:nvSpPr>
          <p:cNvPr id="73" name="TextBox 72">
            <a:extLst>
              <a:ext uri="{FF2B5EF4-FFF2-40B4-BE49-F238E27FC236}">
                <a16:creationId xmlns:a16="http://schemas.microsoft.com/office/drawing/2014/main" id="{E89D4DAC-4ECA-4764-A936-F586FDB44260}"/>
              </a:ext>
            </a:extLst>
          </p:cNvPr>
          <p:cNvSpPr txBox="1"/>
          <p:nvPr/>
        </p:nvSpPr>
        <p:spPr>
          <a:xfrm>
            <a:off x="11195631" y="6182009"/>
            <a:ext cx="258945" cy="253916"/>
          </a:xfrm>
          <a:prstGeom prst="rect">
            <a:avLst/>
          </a:prstGeom>
          <a:noFill/>
        </p:spPr>
        <p:txBody>
          <a:bodyPr wrap="square" rtlCol="0">
            <a:spAutoFit/>
          </a:bodyPr>
          <a:lstStyle/>
          <a:p>
            <a:r>
              <a:rPr lang="en-US" sz="1050" dirty="0"/>
              <a:t>8</a:t>
            </a:r>
            <a:endParaRPr lang="en-US" dirty="0"/>
          </a:p>
        </p:txBody>
      </p:sp>
      <p:sp>
        <p:nvSpPr>
          <p:cNvPr id="3" name="TextBox 2">
            <a:extLst>
              <a:ext uri="{FF2B5EF4-FFF2-40B4-BE49-F238E27FC236}">
                <a16:creationId xmlns:a16="http://schemas.microsoft.com/office/drawing/2014/main" id="{245C146E-B6A9-4D6E-8507-BEACE3130870}"/>
              </a:ext>
            </a:extLst>
          </p:cNvPr>
          <p:cNvSpPr txBox="1"/>
          <p:nvPr/>
        </p:nvSpPr>
        <p:spPr>
          <a:xfrm>
            <a:off x="330200" y="1452786"/>
            <a:ext cx="7571323" cy="5047536"/>
          </a:xfrm>
          <a:prstGeom prst="rect">
            <a:avLst/>
          </a:prstGeom>
          <a:noFill/>
        </p:spPr>
        <p:txBody>
          <a:bodyPr wrap="square" rtlCol="0">
            <a:spAutoFit/>
          </a:bodyPr>
          <a:lstStyle/>
          <a:p>
            <a:pPr marL="285750" indent="-285750">
              <a:buFont typeface="Wingdings" panose="05000000000000000000" pitchFamily="2" charset="2"/>
              <a:buChar char="§"/>
            </a:pPr>
            <a:r>
              <a:rPr lang="en-US" sz="2200" b="1" dirty="0"/>
              <a:t>Wholly Owned Subsidiary</a:t>
            </a:r>
          </a:p>
          <a:p>
            <a:pPr marL="742950" lvl="1" indent="-285750">
              <a:buFont typeface="Wingdings" panose="05000000000000000000" pitchFamily="2" charset="2"/>
              <a:buChar char="Ø"/>
            </a:pPr>
            <a:r>
              <a:rPr lang="en-US" sz="2000" dirty="0"/>
              <a:t>Jilpetco is a wholly owned oilfield services company that owns and operates drilling, completion, workover rigs and lease operational services equipment</a:t>
            </a:r>
          </a:p>
          <a:p>
            <a:pPr marL="742950" lvl="1" indent="-285750">
              <a:buFont typeface="Wingdings" panose="05000000000000000000" pitchFamily="2" charset="2"/>
              <a:buChar char="Ø"/>
            </a:pPr>
            <a:r>
              <a:rPr lang="en-US" sz="2000" dirty="0"/>
              <a:t>Only services Amazing Energy and related parties</a:t>
            </a:r>
          </a:p>
          <a:p>
            <a:pPr marL="342900" indent="-342900">
              <a:buFont typeface="Wingdings" panose="05000000000000000000" pitchFamily="2" charset="2"/>
              <a:buChar char="§"/>
            </a:pPr>
            <a:r>
              <a:rPr lang="en-US" sz="2000" b="1" dirty="0"/>
              <a:t>Positive Synergistic Effects From Jilpetco Acquisition</a:t>
            </a:r>
          </a:p>
          <a:p>
            <a:pPr marL="800100" lvl="1" indent="-342900">
              <a:buFont typeface="Wingdings" panose="05000000000000000000" pitchFamily="2" charset="2"/>
              <a:buChar char="Ø"/>
            </a:pPr>
            <a:r>
              <a:rPr lang="en-US" sz="2000" dirty="0"/>
              <a:t>Created an all costs reduction</a:t>
            </a:r>
          </a:p>
          <a:p>
            <a:pPr marL="800100" lvl="1" indent="-342900">
              <a:buFont typeface="Wingdings" panose="05000000000000000000" pitchFamily="2" charset="2"/>
              <a:buChar char="Ø"/>
            </a:pPr>
            <a:r>
              <a:rPr lang="en-US" sz="2000" dirty="0"/>
              <a:t>Improved efficiency and capability to drill new wells</a:t>
            </a:r>
          </a:p>
          <a:p>
            <a:pPr marL="800100" lvl="1" indent="-342900">
              <a:buFont typeface="Wingdings" panose="05000000000000000000" pitchFamily="2" charset="2"/>
              <a:buChar char="Ø"/>
            </a:pPr>
            <a:r>
              <a:rPr lang="en-US" sz="2000" dirty="0"/>
              <a:t>Talented and experienced staff added to Amazing’s operations</a:t>
            </a:r>
          </a:p>
          <a:p>
            <a:pPr marL="342900" indent="-342900">
              <a:buFont typeface="Wingdings" panose="05000000000000000000" pitchFamily="2" charset="2"/>
              <a:buChar char="§"/>
            </a:pPr>
            <a:r>
              <a:rPr lang="en-US" sz="2000" b="1" dirty="0"/>
              <a:t>Near Term Growth</a:t>
            </a:r>
          </a:p>
          <a:p>
            <a:pPr marL="800100" lvl="1" indent="-342900">
              <a:buFont typeface="Wingdings" panose="05000000000000000000" pitchFamily="2" charset="2"/>
              <a:buChar char="Ø"/>
            </a:pPr>
            <a:r>
              <a:rPr lang="en-US" sz="2000" dirty="0"/>
              <a:t>Jilpetco is expected to grow at the same rate as the Pecos County operations</a:t>
            </a:r>
          </a:p>
          <a:p>
            <a:pPr marL="342900" indent="-342900">
              <a:buFont typeface="Wingdings" panose="05000000000000000000" pitchFamily="2" charset="2"/>
              <a:buChar char="§"/>
            </a:pPr>
            <a:r>
              <a:rPr lang="en-US" sz="2000" b="1" dirty="0"/>
              <a:t>Notable Assets</a:t>
            </a:r>
          </a:p>
          <a:p>
            <a:pPr marL="800100" lvl="1" indent="-342900">
              <a:buFont typeface="Wingdings" panose="05000000000000000000" pitchFamily="2" charset="2"/>
              <a:buChar char="Ø"/>
            </a:pPr>
            <a:r>
              <a:rPr lang="en-US" sz="2000" dirty="0"/>
              <a:t>Multiple rigs, trailers, trucks, cat grader and a backhoe loader</a:t>
            </a:r>
          </a:p>
          <a:p>
            <a:pPr marL="800100" lvl="1" indent="-342900">
              <a:buFont typeface="Wingdings" panose="05000000000000000000" pitchFamily="2" charset="2"/>
              <a:buChar char="Ø"/>
            </a:pPr>
            <a:r>
              <a:rPr lang="en-US" sz="2000" dirty="0"/>
              <a:t>Minimal office and tech equipment needed to operate</a:t>
            </a:r>
          </a:p>
          <a:p>
            <a:pPr marL="800100" lvl="1" indent="-342900">
              <a:buFont typeface="Wingdings" panose="05000000000000000000" pitchFamily="2" charset="2"/>
              <a:buChar char="Ø"/>
            </a:pPr>
            <a:r>
              <a:rPr lang="en-US" sz="2000" dirty="0"/>
              <a:t>Standby equipment for all operational needs</a:t>
            </a:r>
          </a:p>
        </p:txBody>
      </p:sp>
    </p:spTree>
    <p:extLst>
      <p:ext uri="{BB962C8B-B14F-4D97-AF65-F5344CB8AC3E}">
        <p14:creationId xmlns:p14="http://schemas.microsoft.com/office/powerpoint/2010/main" val="1063430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B0C6F0-1A9A-4BB9-880B-48A3A25E8F88}"/>
              </a:ext>
            </a:extLst>
          </p:cNvPr>
          <p:cNvSpPr/>
          <p:nvPr/>
        </p:nvSpPr>
        <p:spPr>
          <a:xfrm>
            <a:off x="0" y="1816488"/>
            <a:ext cx="12192000" cy="380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54E18E2-2D4D-4E1E-8112-B6849DA4ED12}"/>
              </a:ext>
            </a:extLst>
          </p:cNvPr>
          <p:cNvSpPr txBox="1">
            <a:spLocks/>
          </p:cNvSpPr>
          <p:nvPr/>
        </p:nvSpPr>
        <p:spPr>
          <a:xfrm>
            <a:off x="634482" y="675991"/>
            <a:ext cx="8648062" cy="642735"/>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r>
              <a:rPr lang="en-US" b="1" i="1" spc="-300" dirty="0">
                <a:solidFill>
                  <a:schemeClr val="tx1">
                    <a:lumMod val="65000"/>
                    <a:lumOff val="35000"/>
                  </a:schemeClr>
                </a:solidFill>
                <a:latin typeface="Neris Light" panose="00000400000000000000" pitchFamily="50" charset="0"/>
              </a:rPr>
              <a:t>OVERVIEW: </a:t>
            </a:r>
            <a:r>
              <a:rPr lang="en-US" i="1" spc="-300" dirty="0">
                <a:solidFill>
                  <a:schemeClr val="tx1">
                    <a:lumMod val="65000"/>
                    <a:lumOff val="35000"/>
                  </a:schemeClr>
                </a:solidFill>
                <a:latin typeface="Neris Light" panose="00000400000000000000" pitchFamily="50" charset="0"/>
              </a:rPr>
              <a:t>NAVIGATING THE STATUS QUO</a:t>
            </a:r>
            <a:endParaRPr lang="id-ID" i="1" spc="-300" dirty="0">
              <a:solidFill>
                <a:schemeClr val="tx1">
                  <a:lumMod val="65000"/>
                  <a:lumOff val="35000"/>
                </a:schemeClr>
              </a:solidFill>
              <a:latin typeface="Neris Light" panose="00000400000000000000" pitchFamily="50" charset="0"/>
            </a:endParaRPr>
          </a:p>
        </p:txBody>
      </p:sp>
      <p:sp>
        <p:nvSpPr>
          <p:cNvPr id="14" name="Rectangle: Rounded Corners 13">
            <a:extLst>
              <a:ext uri="{FF2B5EF4-FFF2-40B4-BE49-F238E27FC236}">
                <a16:creationId xmlns:a16="http://schemas.microsoft.com/office/drawing/2014/main" id="{DF9B4A79-B31F-4534-850D-4FDF9F833472}"/>
              </a:ext>
            </a:extLst>
          </p:cNvPr>
          <p:cNvSpPr/>
          <p:nvPr/>
        </p:nvSpPr>
        <p:spPr>
          <a:xfrm>
            <a:off x="634482" y="1546196"/>
            <a:ext cx="10923036" cy="2191414"/>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405B7C9-3C34-40F8-B5BF-69280CAEF44A}"/>
              </a:ext>
            </a:extLst>
          </p:cNvPr>
          <p:cNvSpPr txBox="1"/>
          <p:nvPr/>
        </p:nvSpPr>
        <p:spPr>
          <a:xfrm>
            <a:off x="878668" y="1813508"/>
            <a:ext cx="10434664" cy="1569660"/>
          </a:xfrm>
          <a:prstGeom prst="rect">
            <a:avLst/>
          </a:prstGeom>
          <a:noFill/>
        </p:spPr>
        <p:txBody>
          <a:bodyPr wrap="square" rtlCol="0">
            <a:spAutoFit/>
          </a:bodyPr>
          <a:lstStyle/>
          <a:p>
            <a:r>
              <a:rPr lang="en-US" sz="2000" b="1" dirty="0">
                <a:latin typeface="Neris Light" panose="00000400000000000000"/>
              </a:rPr>
              <a:t>Focused on building a healthy balance sheet, ample liquidity, and expected returns:</a:t>
            </a:r>
          </a:p>
          <a:p>
            <a:endParaRPr lang="en-US" sz="2000" b="1" dirty="0">
              <a:latin typeface="Neris Light" panose="00000400000000000000"/>
            </a:endParaRPr>
          </a:p>
          <a:p>
            <a:pPr marL="285750" indent="-285750">
              <a:buFont typeface="Arial" panose="020B0604020202020204" pitchFamily="34" charset="0"/>
              <a:buChar char="•"/>
            </a:pPr>
            <a:r>
              <a:rPr lang="en-US" sz="1400" b="1" dirty="0">
                <a:latin typeface="Neris Light" panose="00000400000000000000"/>
              </a:rPr>
              <a:t>2018/2019 budget focused on balance sheet and E&amp;P returns while creating significant future value</a:t>
            </a:r>
          </a:p>
          <a:p>
            <a:pPr marL="285750" indent="-285750">
              <a:buFont typeface="Arial" panose="020B0604020202020204" pitchFamily="34" charset="0"/>
              <a:buChar char="•"/>
            </a:pPr>
            <a:r>
              <a:rPr lang="en-US" sz="1400" b="1" dirty="0">
                <a:latin typeface="Neris Light" panose="00000400000000000000"/>
              </a:rPr>
              <a:t>Drilling costs covered with strategic JV drilling partnerships and leveraging well ownership for currency and best cost case for growth through the drill bit</a:t>
            </a:r>
          </a:p>
          <a:p>
            <a:pPr marL="285750" indent="-285750">
              <a:buFont typeface="Arial" panose="020B0604020202020204" pitchFamily="34" charset="0"/>
              <a:buChar char="•"/>
            </a:pPr>
            <a:r>
              <a:rPr lang="en-US" sz="1400" b="1" dirty="0">
                <a:latin typeface="Neris Light" panose="00000400000000000000"/>
              </a:rPr>
              <a:t>Expect to exit 2018 with manageable friendly debt held by Founder with no dependence on equity dilution to make debt payments</a:t>
            </a:r>
          </a:p>
        </p:txBody>
      </p:sp>
      <p:pic>
        <p:nvPicPr>
          <p:cNvPr id="33" name="Picture 14" descr="/var/folders/4v/4jwtv8w1409bz13sdhf2lvgm0000gp/T/com.microsoft.Powerpoint/WebArchiveCopyPasteTempFiles/OTCQX_Best_50.png">
            <a:extLst>
              <a:ext uri="{FF2B5EF4-FFF2-40B4-BE49-F238E27FC236}">
                <a16:creationId xmlns:a16="http://schemas.microsoft.com/office/drawing/2014/main" id="{37F4F663-00A6-4EB0-95BF-D7E8A3AB5A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5738" y="847193"/>
            <a:ext cx="713612" cy="300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B85CAB9-757D-4B41-804A-01826C3D1ECB}"/>
              </a:ext>
            </a:extLst>
          </p:cNvPr>
          <p:cNvPicPr>
            <a:picLocks noChangeAspect="1"/>
          </p:cNvPicPr>
          <p:nvPr/>
        </p:nvPicPr>
        <p:blipFill>
          <a:blip r:embed="rId3"/>
          <a:stretch>
            <a:fillRect/>
          </a:stretch>
        </p:blipFill>
        <p:spPr>
          <a:xfrm>
            <a:off x="11092691" y="752896"/>
            <a:ext cx="464827" cy="486961"/>
          </a:xfrm>
          <a:prstGeom prst="rect">
            <a:avLst/>
          </a:prstGeom>
        </p:spPr>
      </p:pic>
      <p:sp>
        <p:nvSpPr>
          <p:cNvPr id="16" name="Rectangle: Rounded Corners 15">
            <a:extLst>
              <a:ext uri="{FF2B5EF4-FFF2-40B4-BE49-F238E27FC236}">
                <a16:creationId xmlns:a16="http://schemas.microsoft.com/office/drawing/2014/main" id="{60B43FD4-717D-42B0-A2C8-17CFA750EC46}"/>
              </a:ext>
            </a:extLst>
          </p:cNvPr>
          <p:cNvSpPr/>
          <p:nvPr/>
        </p:nvSpPr>
        <p:spPr>
          <a:xfrm>
            <a:off x="634482" y="3913690"/>
            <a:ext cx="10923036" cy="2191414"/>
          </a:xfrm>
          <a:prstGeom prst="roundRect">
            <a:avLst/>
          </a:prstGeom>
          <a:solidFill>
            <a:schemeClr val="bg1"/>
          </a:solidFill>
          <a:ln>
            <a:solidFill>
              <a:srgbClr val="8E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E4739D6-8D24-4C67-B1B7-8501C017C998}"/>
              </a:ext>
            </a:extLst>
          </p:cNvPr>
          <p:cNvSpPr txBox="1"/>
          <p:nvPr/>
        </p:nvSpPr>
        <p:spPr>
          <a:xfrm>
            <a:off x="878668" y="4136145"/>
            <a:ext cx="10434664" cy="1692771"/>
          </a:xfrm>
          <a:prstGeom prst="rect">
            <a:avLst/>
          </a:prstGeom>
          <a:noFill/>
        </p:spPr>
        <p:txBody>
          <a:bodyPr wrap="square" rtlCol="0">
            <a:spAutoFit/>
          </a:bodyPr>
          <a:lstStyle/>
          <a:p>
            <a:r>
              <a:rPr lang="en-US" sz="2000" b="1" dirty="0">
                <a:latin typeface="Neris Light" panose="00000400000000000000"/>
              </a:rPr>
              <a:t>Highly concentrated acreage position in some of the most economic areas of the state of Texas:</a:t>
            </a:r>
          </a:p>
          <a:p>
            <a:endParaRPr lang="en-US" sz="1400" b="1" dirty="0">
              <a:latin typeface="Neris Light" panose="00000400000000000000"/>
            </a:endParaRPr>
          </a:p>
          <a:p>
            <a:pPr marL="285750" indent="-285750">
              <a:buFont typeface="Arial" panose="020B0604020202020204" pitchFamily="34" charset="0"/>
              <a:buChar char="•"/>
            </a:pPr>
            <a:r>
              <a:rPr lang="en-US" sz="1400" b="1" dirty="0">
                <a:latin typeface="Neris Light" panose="00000400000000000000"/>
              </a:rPr>
              <a:t>Core Locations: 100+ net undeveloped wells</a:t>
            </a:r>
          </a:p>
          <a:p>
            <a:pPr marL="285750" indent="-285750">
              <a:buFont typeface="Arial" panose="020B0604020202020204" pitchFamily="34" charset="0"/>
              <a:buChar char="•"/>
            </a:pPr>
            <a:r>
              <a:rPr lang="en-US" sz="1400" b="1" dirty="0">
                <a:latin typeface="Neris Light" panose="00000400000000000000"/>
              </a:rPr>
              <a:t>Resilient Economics: Drill costs covered entirely by partners while cashflows from success will be shared</a:t>
            </a:r>
          </a:p>
          <a:p>
            <a:pPr marL="285750" indent="-285750">
              <a:buFont typeface="Arial" panose="020B0604020202020204" pitchFamily="34" charset="0"/>
              <a:buChar char="•"/>
            </a:pPr>
            <a:r>
              <a:rPr lang="en-US" sz="1400" b="1" dirty="0">
                <a:latin typeface="Neris Light" panose="00000400000000000000"/>
              </a:rPr>
              <a:t>Continual scientific development for best well cost management and development of a manufacturing style drilling plan</a:t>
            </a:r>
          </a:p>
          <a:p>
            <a:pPr marL="285750" indent="-285750">
              <a:buFont typeface="Arial" panose="020B0604020202020204" pitchFamily="34" charset="0"/>
              <a:buChar char="•"/>
            </a:pPr>
            <a:r>
              <a:rPr lang="en-US" sz="1400" b="1" dirty="0">
                <a:latin typeface="Neris Light" panose="00000400000000000000"/>
              </a:rPr>
              <a:t>Compelling Returns in challenging market: Permian Basin provides some of the best economics industry wide with Amazing taking advantage of lower than average land and acquisition costs due to rights held.</a:t>
            </a:r>
          </a:p>
        </p:txBody>
      </p:sp>
      <p:sp>
        <p:nvSpPr>
          <p:cNvPr id="10" name="TextBox 9">
            <a:extLst>
              <a:ext uri="{FF2B5EF4-FFF2-40B4-BE49-F238E27FC236}">
                <a16:creationId xmlns:a16="http://schemas.microsoft.com/office/drawing/2014/main" id="{EECBC698-40CD-4050-B847-ACF16D30EBA2}"/>
              </a:ext>
            </a:extLst>
          </p:cNvPr>
          <p:cNvSpPr txBox="1"/>
          <p:nvPr/>
        </p:nvSpPr>
        <p:spPr>
          <a:xfrm>
            <a:off x="11195631" y="6182009"/>
            <a:ext cx="258945" cy="253916"/>
          </a:xfrm>
          <a:prstGeom prst="rect">
            <a:avLst/>
          </a:prstGeom>
          <a:noFill/>
        </p:spPr>
        <p:txBody>
          <a:bodyPr wrap="square" rtlCol="0">
            <a:spAutoFit/>
          </a:bodyPr>
          <a:lstStyle/>
          <a:p>
            <a:r>
              <a:rPr lang="en-US" sz="1050" dirty="0"/>
              <a:t>9</a:t>
            </a:r>
            <a:endParaRPr lang="en-US" dirty="0"/>
          </a:p>
        </p:txBody>
      </p:sp>
    </p:spTree>
    <p:extLst>
      <p:ext uri="{BB962C8B-B14F-4D97-AF65-F5344CB8AC3E}">
        <p14:creationId xmlns:p14="http://schemas.microsoft.com/office/powerpoint/2010/main" val="1013906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Imagine Blue">
      <a:dk1>
        <a:sysClr val="windowText" lastClr="000000"/>
      </a:dk1>
      <a:lt1>
        <a:sysClr val="window" lastClr="FFFFFF"/>
      </a:lt1>
      <a:dk2>
        <a:srgbClr val="2D3847"/>
      </a:dk2>
      <a:lt2>
        <a:srgbClr val="E7E6E6"/>
      </a:lt2>
      <a:accent1>
        <a:srgbClr val="2EACFA"/>
      </a:accent1>
      <a:accent2>
        <a:srgbClr val="00B5FE"/>
      </a:accent2>
      <a:accent3>
        <a:srgbClr val="009DBC"/>
      </a:accent3>
      <a:accent4>
        <a:srgbClr val="2077BE"/>
      </a:accent4>
      <a:accent5>
        <a:srgbClr val="2466C6"/>
      </a:accent5>
      <a:accent6>
        <a:srgbClr val="2B5C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5174</TotalTime>
  <Words>2786</Words>
  <Application>Microsoft Macintosh PowerPoint</Application>
  <PresentationFormat>Widescreen</PresentationFormat>
  <Paragraphs>243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Neris Black</vt:lpstr>
      <vt:lpstr>Neris Light</vt:lpstr>
      <vt:lpstr>Neris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Will McAndrew</cp:lastModifiedBy>
  <cp:revision>739</cp:revision>
  <dcterms:created xsi:type="dcterms:W3CDTF">2016-03-15T14:17:52Z</dcterms:created>
  <dcterms:modified xsi:type="dcterms:W3CDTF">2018-12-02T15:09:36Z</dcterms:modified>
</cp:coreProperties>
</file>